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704" r:id="rId2"/>
  </p:sldMasterIdLst>
  <p:notesMasterIdLst>
    <p:notesMasterId r:id="rId120"/>
  </p:notesMasterIdLst>
  <p:handoutMasterIdLst>
    <p:handoutMasterId r:id="rId121"/>
  </p:handoutMasterIdLst>
  <p:sldIdLst>
    <p:sldId id="402" r:id="rId3"/>
    <p:sldId id="682" r:id="rId4"/>
    <p:sldId id="683" r:id="rId5"/>
    <p:sldId id="684" r:id="rId6"/>
    <p:sldId id="714" r:id="rId7"/>
    <p:sldId id="715" r:id="rId8"/>
    <p:sldId id="716" r:id="rId9"/>
    <p:sldId id="704" r:id="rId10"/>
    <p:sldId id="687" r:id="rId11"/>
    <p:sldId id="689" r:id="rId12"/>
    <p:sldId id="690" r:id="rId13"/>
    <p:sldId id="691" r:id="rId14"/>
    <p:sldId id="692" r:id="rId15"/>
    <p:sldId id="693" r:id="rId16"/>
    <p:sldId id="719" r:id="rId17"/>
    <p:sldId id="783" r:id="rId18"/>
    <p:sldId id="779" r:id="rId19"/>
    <p:sldId id="781" r:id="rId20"/>
    <p:sldId id="782" r:id="rId21"/>
    <p:sldId id="784" r:id="rId22"/>
    <p:sldId id="785" r:id="rId23"/>
    <p:sldId id="786" r:id="rId24"/>
    <p:sldId id="790" r:id="rId25"/>
    <p:sldId id="791" r:id="rId26"/>
    <p:sldId id="792" r:id="rId27"/>
    <p:sldId id="853" r:id="rId28"/>
    <p:sldId id="794" r:id="rId29"/>
    <p:sldId id="800" r:id="rId30"/>
    <p:sldId id="801" r:id="rId31"/>
    <p:sldId id="804" r:id="rId32"/>
    <p:sldId id="810" r:id="rId33"/>
    <p:sldId id="832" r:id="rId34"/>
    <p:sldId id="805" r:id="rId35"/>
    <p:sldId id="829" r:id="rId36"/>
    <p:sldId id="833" r:id="rId37"/>
    <p:sldId id="812" r:id="rId38"/>
    <p:sldId id="834" r:id="rId39"/>
    <p:sldId id="835" r:id="rId40"/>
    <p:sldId id="836" r:id="rId41"/>
    <p:sldId id="837" r:id="rId42"/>
    <p:sldId id="838" r:id="rId43"/>
    <p:sldId id="839" r:id="rId44"/>
    <p:sldId id="840" r:id="rId45"/>
    <p:sldId id="841" r:id="rId46"/>
    <p:sldId id="815" r:id="rId47"/>
    <p:sldId id="816" r:id="rId48"/>
    <p:sldId id="842" r:id="rId49"/>
    <p:sldId id="843" r:id="rId50"/>
    <p:sldId id="844" r:id="rId51"/>
    <p:sldId id="845" r:id="rId52"/>
    <p:sldId id="847" r:id="rId53"/>
    <p:sldId id="854" r:id="rId54"/>
    <p:sldId id="848" r:id="rId55"/>
    <p:sldId id="849" r:id="rId56"/>
    <p:sldId id="850" r:id="rId57"/>
    <p:sldId id="824" r:id="rId58"/>
    <p:sldId id="825" r:id="rId59"/>
    <p:sldId id="826" r:id="rId60"/>
    <p:sldId id="856" r:id="rId61"/>
    <p:sldId id="857" r:id="rId62"/>
    <p:sldId id="858" r:id="rId63"/>
    <p:sldId id="860" r:id="rId64"/>
    <p:sldId id="861" r:id="rId65"/>
    <p:sldId id="869" r:id="rId66"/>
    <p:sldId id="872" r:id="rId67"/>
    <p:sldId id="862" r:id="rId68"/>
    <p:sldId id="863" r:id="rId69"/>
    <p:sldId id="867" r:id="rId70"/>
    <p:sldId id="871" r:id="rId71"/>
    <p:sldId id="874" r:id="rId72"/>
    <p:sldId id="875" r:id="rId73"/>
    <p:sldId id="877" r:id="rId74"/>
    <p:sldId id="878" r:id="rId75"/>
    <p:sldId id="678" r:id="rId76"/>
    <p:sldId id="697" r:id="rId77"/>
    <p:sldId id="700" r:id="rId78"/>
    <p:sldId id="694" r:id="rId79"/>
    <p:sldId id="695" r:id="rId80"/>
    <p:sldId id="701" r:id="rId81"/>
    <p:sldId id="703" r:id="rId82"/>
    <p:sldId id="705" r:id="rId83"/>
    <p:sldId id="852" r:id="rId84"/>
    <p:sldId id="897" r:id="rId85"/>
    <p:sldId id="898" r:id="rId86"/>
    <p:sldId id="722" r:id="rId87"/>
    <p:sldId id="723" r:id="rId88"/>
    <p:sldId id="725" r:id="rId89"/>
    <p:sldId id="727" r:id="rId90"/>
    <p:sldId id="728" r:id="rId91"/>
    <p:sldId id="729" r:id="rId92"/>
    <p:sldId id="731" r:id="rId93"/>
    <p:sldId id="721" r:id="rId94"/>
    <p:sldId id="732" r:id="rId95"/>
    <p:sldId id="733" r:id="rId96"/>
    <p:sldId id="734" r:id="rId97"/>
    <p:sldId id="735" r:id="rId98"/>
    <p:sldId id="772" r:id="rId99"/>
    <p:sldId id="771" r:id="rId100"/>
    <p:sldId id="774" r:id="rId101"/>
    <p:sldId id="773" r:id="rId102"/>
    <p:sldId id="775" r:id="rId103"/>
    <p:sldId id="776" r:id="rId104"/>
    <p:sldId id="777" r:id="rId105"/>
    <p:sldId id="749" r:id="rId106"/>
    <p:sldId id="759" r:id="rId107"/>
    <p:sldId id="761" r:id="rId108"/>
    <p:sldId id="353" r:id="rId109"/>
    <p:sldId id="762" r:id="rId110"/>
    <p:sldId id="764" r:id="rId111"/>
    <p:sldId id="765" r:id="rId112"/>
    <p:sldId id="766" r:id="rId113"/>
    <p:sldId id="767" r:id="rId114"/>
    <p:sldId id="768" r:id="rId115"/>
    <p:sldId id="769" r:id="rId116"/>
    <p:sldId id="894" r:id="rId117"/>
    <p:sldId id="895" r:id="rId118"/>
    <p:sldId id="896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B"/>
    <a:srgbClr val="131313"/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5" autoAdjust="0"/>
    <p:restoredTop sz="86936" autoAdjust="0"/>
  </p:normalViewPr>
  <p:slideViewPr>
    <p:cSldViewPr snapToGrid="0" snapToObjects="1" showGuides="1">
      <p:cViewPr varScale="1">
        <p:scale>
          <a:sx n="185" d="100"/>
          <a:sy n="185" d="100"/>
        </p:scale>
        <p:origin x="200" y="4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5/3/18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sample mean is an unbiased estimator of the population mean – it assumes all the Xi are drawn from a single population, whose mean is \mu.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73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50144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6597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6242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229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40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Least Absolute Shrinkage and Selection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76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40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0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33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4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86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2106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7705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990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arg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\min_\theta 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frac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{1}{n}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\sum_{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=1}^n \sum_{k=1}^K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52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20773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361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91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7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39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3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14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48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00837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67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2ytXtheta?  It’s </a:t>
            </a:r>
            <a:r>
              <a:rPr lang="en-US"/>
              <a:t>a scalar!!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9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71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34857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36854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9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Inference: model interpretability, simplicity, meaning of the features are critical. Small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Prediction: model may not even have a meaning, but it matters that it works.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4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5/3/18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5/3/18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Todo</a:t>
            </a:r>
            <a:r>
              <a:rPr lang="en-US" dirty="0">
                <a:solidFill>
                  <a:srgbClr val="000000"/>
                </a:solidFill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0000"/>
                </a:solidFill>
                <a:effectLst>
                  <a:glow rad="368300">
                    <a:srgbClr val="FFC000">
                      <a:alpha val="76000"/>
                    </a:srgbClr>
                  </a:glow>
                </a:effectLst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5/3/18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5/3/18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5/3/18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5/3/18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914377"/>
              <a:t>5/3/18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3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y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tiff"/><Relationship Id="rId2" Type="http://schemas.openxmlformats.org/officeDocument/2006/relationships/image" Target="../media/image173.tif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tiff"/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tiff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tiff"/><Relationship Id="rId3" Type="http://schemas.openxmlformats.org/officeDocument/2006/relationships/image" Target="../media/image182.tiff"/><Relationship Id="rId7" Type="http://schemas.openxmlformats.org/officeDocument/2006/relationships/image" Target="../media/image186.tiff"/><Relationship Id="rId2" Type="http://schemas.openxmlformats.org/officeDocument/2006/relationships/image" Target="../media/image18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tiff"/><Relationship Id="rId5" Type="http://schemas.openxmlformats.org/officeDocument/2006/relationships/image" Target="../media/image184.tiff"/><Relationship Id="rId4" Type="http://schemas.openxmlformats.org/officeDocument/2006/relationships/image" Target="../media/image183.tif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tiff"/><Relationship Id="rId13" Type="http://schemas.openxmlformats.org/officeDocument/2006/relationships/image" Target="../media/image190.tiff"/><Relationship Id="rId3" Type="http://schemas.openxmlformats.org/officeDocument/2006/relationships/image" Target="../media/image187.tiff"/><Relationship Id="rId7" Type="http://schemas.openxmlformats.org/officeDocument/2006/relationships/image" Target="../media/image185.tiff"/><Relationship Id="rId12" Type="http://schemas.openxmlformats.org/officeDocument/2006/relationships/image" Target="../media/image189.tiff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9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tiff"/><Relationship Id="rId11" Type="http://schemas.openxmlformats.org/officeDocument/2006/relationships/image" Target="../media/image188.tiff"/><Relationship Id="rId5" Type="http://schemas.openxmlformats.org/officeDocument/2006/relationships/image" Target="../media/image183.tiff"/><Relationship Id="rId15" Type="http://schemas.openxmlformats.org/officeDocument/2006/relationships/image" Target="../media/image192.tiff"/><Relationship Id="rId10" Type="http://schemas.openxmlformats.org/officeDocument/2006/relationships/image" Target="../media/image180.tiff"/><Relationship Id="rId4" Type="http://schemas.openxmlformats.org/officeDocument/2006/relationships/image" Target="../media/image181.tiff"/><Relationship Id="rId9" Type="http://schemas.openxmlformats.org/officeDocument/2006/relationships/image" Target="../media/image186.tiff"/><Relationship Id="rId14" Type="http://schemas.openxmlformats.org/officeDocument/2006/relationships/image" Target="../media/image19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1.emf"/><Relationship Id="rId7" Type="http://schemas.openxmlformats.org/officeDocument/2006/relationships/image" Target="../media/image26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1.emf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51.emf"/><Relationship Id="rId3" Type="http://schemas.openxmlformats.org/officeDocument/2006/relationships/image" Target="../media/image37.emf"/><Relationship Id="rId7" Type="http://schemas.openxmlformats.org/officeDocument/2006/relationships/image" Target="../media/image42.emf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49.emf"/><Relationship Id="rId5" Type="http://schemas.openxmlformats.org/officeDocument/2006/relationships/image" Target="../media/image39.emf"/><Relationship Id="rId10" Type="http://schemas.openxmlformats.org/officeDocument/2006/relationships/image" Target="../media/image48.emf"/><Relationship Id="rId4" Type="http://schemas.openxmlformats.org/officeDocument/2006/relationships/image" Target="../media/image38.emf"/><Relationship Id="rId9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43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10" Type="http://schemas.openxmlformats.org/officeDocument/2006/relationships/image" Target="../media/image65.emf"/><Relationship Id="rId4" Type="http://schemas.openxmlformats.org/officeDocument/2006/relationships/image" Target="../media/image62.emf"/><Relationship Id="rId9" Type="http://schemas.openxmlformats.org/officeDocument/2006/relationships/image" Target="../media/image6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6.tiff"/><Relationship Id="rId4" Type="http://schemas.openxmlformats.org/officeDocument/2006/relationships/image" Target="../media/image9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6.tiff"/><Relationship Id="rId4" Type="http://schemas.openxmlformats.org/officeDocument/2006/relationships/image" Target="../media/image9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7" Type="http://schemas.openxmlformats.org/officeDocument/2006/relationships/image" Target="../media/image112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.tiff"/><Relationship Id="rId5" Type="http://schemas.openxmlformats.org/officeDocument/2006/relationships/image" Target="../media/image110.tiff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6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emf"/><Relationship Id="rId10" Type="http://schemas.openxmlformats.org/officeDocument/2006/relationships/image" Target="../media/image123.emf"/><Relationship Id="rId4" Type="http://schemas.openxmlformats.org/officeDocument/2006/relationships/image" Target="../media/image117.emf"/><Relationship Id="rId9" Type="http://schemas.openxmlformats.org/officeDocument/2006/relationships/image" Target="../media/image122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image" Target="../media/image124.emf"/><Relationship Id="rId7" Type="http://schemas.openxmlformats.org/officeDocument/2006/relationships/image" Target="../media/image1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Relationship Id="rId9" Type="http://schemas.openxmlformats.org/officeDocument/2006/relationships/image" Target="../media/image13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image" Target="../media/image118.emf"/><Relationship Id="rId7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image" Target="../media/image118.emf"/><Relationship Id="rId7" Type="http://schemas.openxmlformats.org/officeDocument/2006/relationships/image" Target="../media/image13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7" Type="http://schemas.openxmlformats.org/officeDocument/2006/relationships/image" Target="../media/image16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emf"/><Relationship Id="rId5" Type="http://schemas.openxmlformats.org/officeDocument/2006/relationships/image" Target="../media/image160.emf"/><Relationship Id="rId4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image" Target="../media/image163.emf"/><Relationship Id="rId7" Type="http://schemas.openxmlformats.org/officeDocument/2006/relationships/image" Target="../media/image160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11" Type="http://schemas.openxmlformats.org/officeDocument/2006/relationships/image" Target="../media/image166.emf"/><Relationship Id="rId5" Type="http://schemas.openxmlformats.org/officeDocument/2006/relationships/image" Target="../media/image153.tiff"/><Relationship Id="rId10" Type="http://schemas.openxmlformats.org/officeDocument/2006/relationships/image" Target="../media/image165.emf"/><Relationship Id="rId4" Type="http://schemas.openxmlformats.org/officeDocument/2006/relationships/image" Target="../media/image164.emf"/><Relationship Id="rId9" Type="http://schemas.openxmlformats.org/officeDocument/2006/relationships/image" Target="../media/image162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3" Type="http://schemas.openxmlformats.org/officeDocument/2006/relationships/image" Target="../media/image153.tiff"/><Relationship Id="rId7" Type="http://schemas.openxmlformats.org/officeDocument/2006/relationships/image" Target="../media/image162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emf"/><Relationship Id="rId11" Type="http://schemas.openxmlformats.org/officeDocument/2006/relationships/image" Target="../media/image164.emf"/><Relationship Id="rId5" Type="http://schemas.openxmlformats.org/officeDocument/2006/relationships/image" Target="../media/image160.emf"/><Relationship Id="rId10" Type="http://schemas.openxmlformats.org/officeDocument/2006/relationships/image" Target="../media/image163.emf"/><Relationship Id="rId4" Type="http://schemas.openxmlformats.org/officeDocument/2006/relationships/image" Target="../media/image159.emf"/><Relationship Id="rId9" Type="http://schemas.openxmlformats.org/officeDocument/2006/relationships/image" Target="../media/image16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tif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 &amp; </a:t>
            </a:r>
            <a:r>
              <a:rPr lang="en-US" sz="1600" b="1" dirty="0">
                <a:uFillTx/>
              </a:rPr>
              <a:t>Deb Nolan,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deborah_nolan</a:t>
            </a:r>
            <a:r>
              <a:rPr lang="en-US" sz="1600" dirty="0">
                <a:uFillTx/>
                <a:hlinkClick r:id="rId2"/>
              </a:rPr>
              <a:t>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Sp18 updates: Fernando Perez </a:t>
            </a:r>
            <a:r>
              <a:rPr lang="en-US" sz="1600" dirty="0">
                <a:hlinkClick r:id="rId3"/>
              </a:rPr>
              <a:t>fernando.perez@Berkeley.edu</a:t>
            </a:r>
            <a:r>
              <a:rPr lang="en-US" sz="1600"/>
              <a:t> </a:t>
            </a:r>
            <a:endParaRPr lang="en-US" sz="1600" dirty="0">
              <a:hlinkClick r:id="rId2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Final Review (Part 2)</a:t>
            </a:r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910898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-1511878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23" y="398895"/>
            <a:ext cx="4356100" cy="138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314" y="1993468"/>
            <a:ext cx="2806700" cy="125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7899" y="2406279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Linearity </a:t>
            </a:r>
            <a:r>
              <a:rPr lang="en-US"/>
              <a:t>of expectation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14" y="3568474"/>
            <a:ext cx="2806700" cy="1257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9646" y="2970319"/>
            <a:ext cx="344036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Let 𝜇 be the expected value </a:t>
            </a:r>
            <a:br>
              <a:rPr lang="en-US" dirty="0"/>
            </a:br>
            <a:r>
              <a:rPr lang="en-US" dirty="0"/>
              <a:t>for all X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90600" y="245917"/>
            <a:ext cx="10515600" cy="285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Expected Value: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99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fool yourself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7320"/>
            <a:ext cx="11060430" cy="4972049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Selection bias</a:t>
            </a:r>
            <a:r>
              <a:rPr lang="en-US" dirty="0"/>
              <a:t> and the Texas sharpshooter fallacy</a:t>
            </a:r>
          </a:p>
          <a:p>
            <a:pPr lvl="1"/>
            <a:r>
              <a:rPr lang="en-US" dirty="0"/>
              <a:t>Picking the data to support the hypothesis</a:t>
            </a:r>
          </a:p>
          <a:p>
            <a:pPr lvl="1"/>
            <a:r>
              <a:rPr lang="en-US" dirty="0"/>
              <a:t>Picking the hypothesis and testing on the same data</a:t>
            </a:r>
          </a:p>
          <a:p>
            <a:r>
              <a:rPr lang="en-US" b="1" dirty="0"/>
              <a:t>Sampling Bias: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failing to reflect “representative” data</a:t>
            </a:r>
          </a:p>
          <a:p>
            <a:r>
              <a:rPr lang="en-US" b="1" dirty="0"/>
              <a:t>Confirmation Bias:</a:t>
            </a:r>
          </a:p>
          <a:p>
            <a:pPr lvl="1"/>
            <a:r>
              <a:rPr lang="en-US" dirty="0"/>
              <a:t>Tendency to search for or interpret data and patterns in a way that supports the hypothesis instead of trying to disprove the hypothesis.</a:t>
            </a:r>
          </a:p>
          <a:p>
            <a:r>
              <a:rPr lang="en-US" b="1" dirty="0"/>
              <a:t>Post hoc ergo </a:t>
            </a:r>
            <a:r>
              <a:rPr lang="en-US" b="1" dirty="0" err="1"/>
              <a:t>procter</a:t>
            </a:r>
            <a:r>
              <a:rPr lang="en-US" b="1" dirty="0"/>
              <a:t> hoc: </a:t>
            </a:r>
            <a:r>
              <a:rPr lang="en-US" i="1" dirty="0"/>
              <a:t>after this, therefore because of this</a:t>
            </a:r>
          </a:p>
          <a:p>
            <a:pPr lvl="1"/>
            <a:r>
              <a:rPr lang="en-US" dirty="0"/>
              <a:t>Inferring causal relationships from sequences of unrelated events</a:t>
            </a:r>
          </a:p>
          <a:p>
            <a:pPr lvl="1"/>
            <a:r>
              <a:rPr lang="en-US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7427254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ways to fool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83290" cy="4351339"/>
          </a:xfrm>
        </p:spPr>
        <p:txBody>
          <a:bodyPr/>
          <a:lstStyle/>
          <a:p>
            <a:r>
              <a:rPr lang="en-US" b="1" dirty="0"/>
              <a:t>Simpson’s Paradox</a:t>
            </a:r>
          </a:p>
          <a:p>
            <a:pPr lvl="1"/>
            <a:r>
              <a:rPr lang="en-US" dirty="0"/>
              <a:t>When an overall trend in data vanishes or even reversed when examined in sub-groups</a:t>
            </a:r>
          </a:p>
          <a:p>
            <a:r>
              <a:rPr lang="en-US" b="1" dirty="0"/>
              <a:t>Gambler’s Fallacy</a:t>
            </a:r>
            <a:r>
              <a:rPr lang="en-US" dirty="0"/>
              <a:t> (Type 1 and Type 2)</a:t>
            </a:r>
          </a:p>
          <a:p>
            <a:pPr lvl="1"/>
            <a:r>
              <a:rPr lang="en-US" dirty="0"/>
              <a:t>Past independent events have an effect on future outcomes</a:t>
            </a:r>
          </a:p>
          <a:p>
            <a:pPr lvl="1"/>
            <a:r>
              <a:rPr lang="en-US" dirty="0"/>
              <a:t>Type 1: Reversion to the mean: HHHHHHH </a:t>
            </a:r>
            <a:r>
              <a:rPr lang="mr-IN" dirty="0"/>
              <a:t>…</a:t>
            </a:r>
            <a:r>
              <a:rPr lang="en-US" dirty="0"/>
              <a:t> next flip must be tails</a:t>
            </a:r>
          </a:p>
          <a:p>
            <a:pPr lvl="1"/>
            <a:r>
              <a:rPr lang="en-US" dirty="0"/>
              <a:t>Type 2: Overconfident of bias: HHHHHHH </a:t>
            </a:r>
            <a:r>
              <a:rPr lang="mr-IN" dirty="0"/>
              <a:t>…</a:t>
            </a:r>
            <a:r>
              <a:rPr lang="en-US" dirty="0"/>
              <a:t>  coin must be biased! </a:t>
            </a:r>
          </a:p>
          <a:p>
            <a:r>
              <a:rPr lang="en-US" dirty="0"/>
              <a:t>Multiple Testing </a:t>
            </a:r>
            <a:r>
              <a:rPr lang="mr-IN" dirty="0"/>
              <a:t>…</a:t>
            </a:r>
            <a:r>
              <a:rPr lang="en-US" dirty="0"/>
              <a:t> (next slide)</a:t>
            </a:r>
          </a:p>
        </p:txBody>
      </p:sp>
    </p:spTree>
    <p:extLst>
      <p:ext uri="{BB962C8B-B14F-4D97-AF65-F5344CB8AC3E}">
        <p14:creationId xmlns:p14="http://schemas.microsoft.com/office/powerpoint/2010/main" val="37450648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3510" y="320675"/>
            <a:ext cx="6130290" cy="1325563"/>
          </a:xfrm>
        </p:spPr>
        <p:txBody>
          <a:bodyPr/>
          <a:lstStyle/>
          <a:p>
            <a:r>
              <a:rPr lang="en-US" dirty="0"/>
              <a:t>Multiple Hypothesis 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9885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0" y="1818640"/>
            <a:ext cx="3975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33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6420805" y="5726430"/>
            <a:ext cx="1999108" cy="81810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92075"/>
            <a:ext cx="10801350" cy="1325563"/>
          </a:xfrm>
        </p:spPr>
        <p:txBody>
          <a:bodyPr/>
          <a:lstStyle/>
          <a:p>
            <a:r>
              <a:rPr lang="en-US" dirty="0"/>
              <a:t>Multiple Hypothesis Testing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838200" y="4097203"/>
            <a:ext cx="10515600" cy="2079762"/>
          </a:xfrm>
        </p:spPr>
        <p:txBody>
          <a:bodyPr/>
          <a:lstStyle/>
          <a:p>
            <a:r>
              <a:rPr lang="en-US" dirty="0"/>
              <a:t>Fix sample size to </a:t>
            </a:r>
            <a:r>
              <a:rPr lang="en-US" b="1" dirty="0"/>
              <a:t>N </a:t>
            </a:r>
            <a:r>
              <a:rPr lang="en-US" dirty="0"/>
              <a:t>then coin is likely biased if </a:t>
            </a:r>
          </a:p>
          <a:p>
            <a:endParaRPr lang="en-US" b="1" dirty="0"/>
          </a:p>
          <a:p>
            <a:r>
              <a:rPr lang="en-US" dirty="0"/>
              <a:t>Check at every flip </a:t>
            </a:r>
            <a:r>
              <a:rPr lang="en-US" b="1" dirty="0"/>
              <a:t>n: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8189" y="142875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97" y="14287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7743" y="1428750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6851" y="1428750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5513" y="1428750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05" y="1428750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067" y="1428750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59" y="142875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" y="1428750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8635" y="2342596"/>
            <a:ext cx="66075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+1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35010" y="2342596"/>
            <a:ext cx="54854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-1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49175" y="2342596"/>
            <a:ext cx="54854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-1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4603985" y="2342596"/>
            <a:ext cx="54854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-1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7639668" y="2342596"/>
            <a:ext cx="54854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-1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625932" y="2342596"/>
            <a:ext cx="66075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+1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42588" y="2342596"/>
            <a:ext cx="66075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+1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68292" y="2342596"/>
            <a:ext cx="66075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+1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98834" y="2342596"/>
            <a:ext cx="66075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9716225" y="1771510"/>
            <a:ext cx="854128" cy="228880"/>
            <a:chOff x="4298405" y="4770405"/>
            <a:chExt cx="416376" cy="111576"/>
          </a:xfrm>
        </p:grpSpPr>
        <p:sp>
          <p:nvSpPr>
            <p:cNvPr id="26" name="Oval 25"/>
            <p:cNvSpPr/>
            <p:nvPr/>
          </p:nvSpPr>
          <p:spPr>
            <a:xfrm>
              <a:off x="4298405" y="4770405"/>
              <a:ext cx="111576" cy="1115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450805" y="4770405"/>
              <a:ext cx="111576" cy="1115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603205" y="4770405"/>
              <a:ext cx="111576" cy="1115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14" y="3309087"/>
            <a:ext cx="469900" cy="4064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397590" y="3219899"/>
            <a:ext cx="721864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 sum of flips (+1 </a:t>
            </a:r>
            <a:r>
              <a:rPr lang="en-US" sz="3200" b="1" dirty="0">
                <a:solidFill>
                  <a:schemeClr val="accent4"/>
                </a:solidFill>
              </a:rPr>
              <a:t>+</a:t>
            </a:r>
            <a:r>
              <a:rPr lang="en-US" sz="3200" dirty="0"/>
              <a:t> -1 </a:t>
            </a:r>
            <a:r>
              <a:rPr lang="en-US" sz="3200" b="1" dirty="0">
                <a:solidFill>
                  <a:schemeClr val="accent4"/>
                </a:solidFill>
              </a:rPr>
              <a:t>+</a:t>
            </a:r>
            <a:r>
              <a:rPr lang="en-US" sz="3200" dirty="0"/>
              <a:t> -1 </a:t>
            </a:r>
            <a:r>
              <a:rPr lang="en-US" sz="3200" b="1" dirty="0">
                <a:solidFill>
                  <a:schemeClr val="accent4"/>
                </a:solidFill>
              </a:rPr>
              <a:t>+</a:t>
            </a:r>
            <a:r>
              <a:rPr lang="en-US" sz="3200" dirty="0"/>
              <a:t> +1 </a:t>
            </a:r>
            <a:r>
              <a:rPr lang="en-US" sz="3200" b="1" dirty="0">
                <a:solidFill>
                  <a:schemeClr val="accent4"/>
                </a:solidFill>
              </a:rPr>
              <a:t>+ </a:t>
            </a:r>
            <a:r>
              <a:rPr lang="mr-IN" sz="3200" dirty="0"/>
              <a:t>…</a:t>
            </a:r>
            <a:r>
              <a:rPr lang="en-US" sz="3200" dirty="0"/>
              <a:t> 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507" y="4695457"/>
            <a:ext cx="2235200" cy="571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096" y="5973036"/>
            <a:ext cx="3746500" cy="5715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961120" y="5120640"/>
            <a:ext cx="3074670" cy="15773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mistake in A/B testing.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Run trial until significant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25542" y="5137084"/>
            <a:ext cx="269657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However be aware of </a:t>
            </a:r>
            <a:br>
              <a:rPr lang="en-US" dirty="0"/>
            </a:br>
            <a:r>
              <a:rPr lang="en-US" dirty="0"/>
              <a:t>need for correction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7560" y="4751308"/>
            <a:ext cx="50561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Don’t need to know equation or derivation.</a:t>
            </a:r>
          </a:p>
        </p:txBody>
      </p:sp>
    </p:spTree>
    <p:extLst>
      <p:ext uri="{BB962C8B-B14F-4D97-AF65-F5344CB8AC3E}">
        <p14:creationId xmlns:p14="http://schemas.microsoft.com/office/powerpoint/2010/main" val="20087130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Big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448" y="2217164"/>
            <a:ext cx="2140999" cy="23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140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87036" y="3731960"/>
            <a:ext cx="2592255" cy="1310806"/>
            <a:chOff x="416184" y="3941823"/>
            <a:chExt cx="2592255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788232" y="3941823"/>
              <a:ext cx="1220207" cy="1203613"/>
              <a:chOff x="1681790" y="4987970"/>
              <a:chExt cx="1220207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81790" y="4987970"/>
                <a:ext cx="1220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Inventory</a:t>
                </a:r>
                <a:endParaRPr lang="en-US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842343" y="286249"/>
            <a:ext cx="2236568" cy="1488317"/>
            <a:chOff x="571497" y="793283"/>
            <a:chExt cx="2236568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1988609" y="793283"/>
              <a:ext cx="819456" cy="1488317"/>
              <a:chOff x="1914768" y="1261472"/>
              <a:chExt cx="819456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14768" y="1261472"/>
                <a:ext cx="8194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872103" y="2009105"/>
            <a:ext cx="2172333" cy="1488317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52438" y="2982369"/>
                <a:ext cx="7441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/>
          <p:cNvGrpSpPr/>
          <p:nvPr/>
        </p:nvGrpSpPr>
        <p:grpSpPr>
          <a:xfrm>
            <a:off x="969268" y="5277304"/>
            <a:ext cx="2410049" cy="1211730"/>
            <a:chOff x="698576" y="5320605"/>
            <a:chExt cx="2410049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688043" y="5320605"/>
              <a:ext cx="1420582" cy="1196939"/>
              <a:chOff x="1581605" y="5001318"/>
              <a:chExt cx="1420582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581605" y="500131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sp>
        <p:nvSpPr>
          <p:cNvPr id="37" name="Title 40"/>
          <p:cNvSpPr txBox="1">
            <a:spLocks/>
          </p:cNvSpPr>
          <p:nvPr/>
        </p:nvSpPr>
        <p:spPr>
          <a:xfrm>
            <a:off x="5963139" y="150146"/>
            <a:ext cx="5654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800"/>
              <a:t>Data Warehouse</a:t>
            </a:r>
            <a:endParaRPr lang="en-US" sz="4800" dirty="0"/>
          </a:p>
        </p:txBody>
      </p:sp>
      <p:sp>
        <p:nvSpPr>
          <p:cNvPr id="38" name="Content Placeholder 6"/>
          <p:cNvSpPr txBox="1">
            <a:spLocks/>
          </p:cNvSpPr>
          <p:nvPr/>
        </p:nvSpPr>
        <p:spPr>
          <a:xfrm>
            <a:off x="5736491" y="3787082"/>
            <a:ext cx="6376683" cy="3846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" charset="2"/>
              <a:buNone/>
            </a:pPr>
            <a:r>
              <a:rPr lang="en-US" dirty="0"/>
              <a:t>Data is </a:t>
            </a:r>
            <a:r>
              <a:rPr lang="en-US" i="1" dirty="0"/>
              <a:t>periodically</a:t>
            </a:r>
            <a:r>
              <a:rPr lang="en-US" dirty="0"/>
              <a:t> </a:t>
            </a:r>
            <a:r>
              <a:rPr lang="en-US" b="1" dirty="0" err="1"/>
              <a:t>ETL</a:t>
            </a:r>
            <a:r>
              <a:rPr lang="en-US" dirty="0" err="1"/>
              <a:t>ed</a:t>
            </a:r>
            <a:r>
              <a:rPr lang="en-US" dirty="0"/>
              <a:t> into the data warehouse: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Extracted</a:t>
            </a:r>
            <a:r>
              <a:rPr lang="en-US" dirty="0"/>
              <a:t> from remote sources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Transformed</a:t>
            </a:r>
            <a:r>
              <a:rPr lang="en-US" dirty="0"/>
              <a:t> to standard schemas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Loaded</a:t>
            </a:r>
            <a:r>
              <a:rPr lang="en-US" dirty="0"/>
              <a:t> into the (typically) relational (SQL) data system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858" y="1242050"/>
            <a:ext cx="2140999" cy="23723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296637" y="1277296"/>
            <a:ext cx="1650734" cy="4939743"/>
            <a:chOff x="2394924" y="1277295"/>
            <a:chExt cx="1650734" cy="4939743"/>
          </a:xfrm>
        </p:grpSpPr>
        <p:sp>
          <p:nvSpPr>
            <p:cNvPr id="44" name="Right Arrow 43"/>
            <p:cNvSpPr/>
            <p:nvPr/>
          </p:nvSpPr>
          <p:spPr>
            <a:xfrm rot="1433144">
              <a:off x="2501504" y="1277295"/>
              <a:ext cx="1223359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  <p:sp>
          <p:nvSpPr>
            <p:cNvPr id="45" name="Right Arrow 44"/>
            <p:cNvSpPr/>
            <p:nvPr/>
          </p:nvSpPr>
          <p:spPr>
            <a:xfrm rot="20220076">
              <a:off x="2469210" y="2361956"/>
              <a:ext cx="1223359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  <p:sp>
          <p:nvSpPr>
            <p:cNvPr id="46" name="Right Arrow 45"/>
            <p:cNvSpPr/>
            <p:nvPr/>
          </p:nvSpPr>
          <p:spPr>
            <a:xfrm rot="19310221">
              <a:off x="2394924" y="3408901"/>
              <a:ext cx="1650734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  <p:sp>
          <p:nvSpPr>
            <p:cNvPr id="47" name="Right Arrow 46"/>
            <p:cNvSpPr/>
            <p:nvPr/>
          </p:nvSpPr>
          <p:spPr>
            <a:xfrm rot="18431872">
              <a:off x="2103159" y="4642091"/>
              <a:ext cx="2262192" cy="887702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ETL</a:t>
              </a:r>
            </a:p>
          </p:txBody>
        </p:sp>
      </p:grpSp>
      <p:sp>
        <p:nvSpPr>
          <p:cNvPr id="48" name="Content Placeholder 6"/>
          <p:cNvSpPr txBox="1">
            <a:spLocks/>
          </p:cNvSpPr>
          <p:nvPr/>
        </p:nvSpPr>
        <p:spPr>
          <a:xfrm>
            <a:off x="6881479" y="1627550"/>
            <a:ext cx="4466075" cy="1601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Collects and organizes historical data from multiple sources</a:t>
            </a:r>
          </a:p>
        </p:txBody>
      </p:sp>
    </p:spTree>
    <p:extLst>
      <p:ext uri="{BB962C8B-B14F-4D97-AF65-F5344CB8AC3E}">
        <p14:creationId xmlns:p14="http://schemas.microsoft.com/office/powerpoint/2010/main" val="103758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Star Schema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153960" y="3931743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/>
              </a:rPr>
              <a:t> </a:t>
            </a:r>
            <a:r>
              <a:rPr lang="en-US" dirty="0"/>
              <a:t>This looks like a star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075517" y="3320934"/>
            <a:ext cx="604620" cy="57975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01836" y="2127442"/>
            <a:ext cx="604620" cy="579756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1309" y="2012855"/>
            <a:ext cx="604620" cy="579756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23647" y="5575386"/>
            <a:ext cx="604620" cy="579756"/>
          </a:xfrm>
          <a:prstGeom prst="ellipse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3" idx="1"/>
            <a:endCxn id="22" idx="5"/>
          </p:cNvCxnSpPr>
          <p:nvPr/>
        </p:nvCxnSpPr>
        <p:spPr>
          <a:xfrm flipH="1" flipV="1">
            <a:off x="3017911" y="2622295"/>
            <a:ext cx="2146151" cy="78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" idx="7"/>
            <a:endCxn id="28" idx="3"/>
          </p:cNvCxnSpPr>
          <p:nvPr/>
        </p:nvCxnSpPr>
        <p:spPr>
          <a:xfrm flipV="1">
            <a:off x="5591592" y="2507708"/>
            <a:ext cx="1448262" cy="898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" idx="4"/>
            <a:endCxn id="29" idx="0"/>
          </p:cNvCxnSpPr>
          <p:nvPr/>
        </p:nvCxnSpPr>
        <p:spPr>
          <a:xfrm>
            <a:off x="5377827" y="3900690"/>
            <a:ext cx="348130" cy="1674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67AA316-2B60-904D-BDA8-D726EBC547DA}"/>
              </a:ext>
            </a:extLst>
          </p:cNvPr>
          <p:cNvSpPr/>
          <p:nvPr/>
        </p:nvSpPr>
        <p:spPr>
          <a:xfrm>
            <a:off x="6230871" y="6108000"/>
            <a:ext cx="5908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more details, read P. Gonzalez’s Piazza post:</a:t>
            </a:r>
          </a:p>
          <a:p>
            <a:r>
              <a:rPr lang="en-US" dirty="0"/>
              <a:t>https://</a:t>
            </a:r>
            <a:r>
              <a:rPr lang="en-US" dirty="0" err="1"/>
              <a:t>piazza.com</a:t>
            </a:r>
            <a:r>
              <a:rPr lang="en-US" dirty="0"/>
              <a:t>/class/jc04z4cze297dy?cid=1190</a:t>
            </a:r>
          </a:p>
        </p:txBody>
      </p:sp>
    </p:spTree>
    <p:extLst>
      <p:ext uri="{BB962C8B-B14F-4D97-AF65-F5344CB8AC3E}">
        <p14:creationId xmlns:p14="http://schemas.microsoft.com/office/powerpoint/2010/main" val="294323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176" y="92824"/>
            <a:ext cx="9308826" cy="1325563"/>
          </a:xfrm>
        </p:spPr>
        <p:txBody>
          <a:bodyPr/>
          <a:lstStyle/>
          <a:p>
            <a:r>
              <a:rPr lang="en-US" dirty="0"/>
              <a:t>Multidimensional Data Model</a:t>
            </a:r>
            <a:endParaRPr lang="en-US" i="1" dirty="0"/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/>
          </p:nvPr>
        </p:nvGraphicFramePr>
        <p:xfrm>
          <a:off x="403412" y="1667933"/>
          <a:ext cx="3106969" cy="704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timeid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locid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6" name="TextBox 85"/>
          <p:cNvSpPr txBox="1"/>
          <p:nvPr/>
        </p:nvSpPr>
        <p:spPr>
          <a:xfrm>
            <a:off x="403412" y="1248616"/>
            <a:ext cx="331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Sales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Fact Table</a:t>
            </a: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/>
          </p:nvPr>
        </p:nvGraphicFramePr>
        <p:xfrm>
          <a:off x="3829533" y="1667933"/>
          <a:ext cx="4173372" cy="13067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1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locid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Seoul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Korea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Richmond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Virginia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/>
          </p:nvPr>
        </p:nvGraphicFramePr>
        <p:xfrm>
          <a:off x="3829533" y="3467357"/>
          <a:ext cx="3499311" cy="12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2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6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Galaxy</a:t>
                      </a:r>
                      <a:r>
                        <a:rPr lang="en-US" sz="1400" baseline="0" dirty="0"/>
                        <a:t>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60">
                <a:tc>
                  <a:txBody>
                    <a:bodyPr/>
                    <a:lstStyle/>
                    <a:p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Peanuts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/>
          </p:nvPr>
        </p:nvGraphicFramePr>
        <p:xfrm>
          <a:off x="3829533" y="5334277"/>
          <a:ext cx="3147183" cy="13067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timeid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3/30/16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3/31/16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99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4/1/16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3829533" y="1248616"/>
            <a:ext cx="350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Locations</a:t>
            </a:r>
            <a:endParaRPr lang="en-US" sz="24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3829533" y="3037484"/>
            <a:ext cx="288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Products</a:t>
            </a:r>
            <a:endParaRPr lang="en-US" sz="24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3829533" y="4911721"/>
            <a:ext cx="237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Time</a:t>
            </a:r>
            <a:endParaRPr lang="en-US" sz="2400" b="1" dirty="0"/>
          </a:p>
        </p:txBody>
      </p:sp>
      <p:sp>
        <p:nvSpPr>
          <p:cNvPr id="93" name="Rectangle 92"/>
          <p:cNvSpPr/>
          <p:nvPr/>
        </p:nvSpPr>
        <p:spPr>
          <a:xfrm>
            <a:off x="8175845" y="1586701"/>
            <a:ext cx="23695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Dimension </a:t>
            </a:r>
          </a:p>
          <a:p>
            <a:pPr lvl="0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Tables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560965" y="3770880"/>
            <a:ext cx="3198272" cy="3087120"/>
            <a:chOff x="681923" y="1549406"/>
            <a:chExt cx="3198272" cy="3087120"/>
          </a:xfrm>
        </p:grpSpPr>
        <p:sp>
          <p:nvSpPr>
            <p:cNvPr id="15" name="TextBox 14"/>
            <p:cNvSpPr txBox="1"/>
            <p:nvPr/>
          </p:nvSpPr>
          <p:spPr>
            <a:xfrm>
              <a:off x="1770803" y="4267194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Time Id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511949" y="3957950"/>
              <a:ext cx="1474681" cy="369332"/>
              <a:chOff x="1442893" y="3957950"/>
              <a:chExt cx="1668984" cy="36933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442893" y="3957950"/>
                <a:ext cx="354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00319" y="3957950"/>
                <a:ext cx="3541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757742" y="3957950"/>
                <a:ext cx="3541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429928" y="1838020"/>
              <a:ext cx="2450267" cy="2146381"/>
              <a:chOff x="1429928" y="1838020"/>
              <a:chExt cx="2450267" cy="214638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989423" y="1838020"/>
                <a:ext cx="1890772" cy="1595441"/>
                <a:chOff x="3490739" y="3862042"/>
                <a:chExt cx="1890772" cy="1595441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3490739" y="481425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63" name="Cube 62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25</a:t>
                    </a:r>
                  </a:p>
                </p:txBody>
              </p:sp>
              <p:sp>
                <p:nvSpPr>
                  <p:cNvPr id="64" name="Cube 63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65" name="Cube 64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15</a:t>
                    </a:r>
                  </a:p>
                </p:txBody>
              </p:sp>
            </p:grpSp>
            <p:grpSp>
              <p:nvGrpSpPr>
                <p:cNvPr id="55" name="Group 54"/>
                <p:cNvGrpSpPr/>
                <p:nvPr/>
              </p:nvGrpSpPr>
              <p:grpSpPr>
                <a:xfrm>
                  <a:off x="3490739" y="4338147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60" name="Cube 59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30</a:t>
                    </a:r>
                  </a:p>
                </p:txBody>
              </p:sp>
              <p:sp>
                <p:nvSpPr>
                  <p:cNvPr id="61" name="Cube 60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20</a:t>
                    </a:r>
                  </a:p>
                </p:txBody>
              </p:sp>
              <p:sp>
                <p:nvSpPr>
                  <p:cNvPr id="62" name="Cube 61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50</a:t>
                    </a:r>
                  </a:p>
                </p:txBody>
              </p: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3490739" y="386204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57" name="Cube 56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58" name="Cube 57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  <p:sp>
                <p:nvSpPr>
                  <p:cNvPr id="59" name="Cube 58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</p:grpSp>
          </p:grpSp>
          <p:grpSp>
            <p:nvGrpSpPr>
              <p:cNvPr id="28" name="Group 27"/>
              <p:cNvGrpSpPr/>
              <p:nvPr/>
            </p:nvGrpSpPr>
            <p:grpSpPr>
              <a:xfrm>
                <a:off x="1713517" y="2110015"/>
                <a:ext cx="1890772" cy="1595441"/>
                <a:chOff x="3490739" y="3862042"/>
                <a:chExt cx="1890772" cy="1595441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3490739" y="481425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51" name="Cube 50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25</a:t>
                    </a:r>
                  </a:p>
                </p:txBody>
              </p:sp>
              <p:sp>
                <p:nvSpPr>
                  <p:cNvPr id="52" name="Cube 51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53" name="Cube 52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15</a:t>
                    </a: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3490739" y="4338147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48" name="Cube 47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30</a:t>
                    </a:r>
                  </a:p>
                </p:txBody>
              </p:sp>
              <p:sp>
                <p:nvSpPr>
                  <p:cNvPr id="49" name="Cube 48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20</a:t>
                    </a:r>
                  </a:p>
                </p:txBody>
              </p:sp>
              <p:sp>
                <p:nvSpPr>
                  <p:cNvPr id="50" name="Cube 49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50</a:t>
                    </a:r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490739" y="386204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45" name="Cube 44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46" name="Cube 45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  <p:sp>
                <p:nvSpPr>
                  <p:cNvPr id="47" name="Cube 46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</p:grpSp>
          </p:grpSp>
          <p:grpSp>
            <p:nvGrpSpPr>
              <p:cNvPr id="29" name="Group 28"/>
              <p:cNvGrpSpPr/>
              <p:nvPr/>
            </p:nvGrpSpPr>
            <p:grpSpPr>
              <a:xfrm>
                <a:off x="1429928" y="2388960"/>
                <a:ext cx="1890772" cy="1595441"/>
                <a:chOff x="3490739" y="3862042"/>
                <a:chExt cx="1890772" cy="1595441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3490739" y="481425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39" name="Cube 38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25</a:t>
                    </a:r>
                  </a:p>
                </p:txBody>
              </p:sp>
              <p:sp>
                <p:nvSpPr>
                  <p:cNvPr id="40" name="Cube 39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41" name="Cube 40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15</a:t>
                    </a:r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3490739" y="4338147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36" name="Cube 35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30</a:t>
                    </a:r>
                  </a:p>
                </p:txBody>
              </p:sp>
              <p:sp>
                <p:nvSpPr>
                  <p:cNvPr id="37" name="Cube 36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20</a:t>
                    </a:r>
                  </a:p>
                </p:txBody>
              </p:sp>
              <p:sp>
                <p:nvSpPr>
                  <p:cNvPr id="38" name="Cube 37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50</a:t>
                    </a:r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3490739" y="3862042"/>
                  <a:ext cx="1890772" cy="643231"/>
                  <a:chOff x="3490739" y="4814252"/>
                  <a:chExt cx="1890772" cy="643231"/>
                </a:xfrm>
              </p:grpSpPr>
              <p:sp>
                <p:nvSpPr>
                  <p:cNvPr id="33" name="Cube 32"/>
                  <p:cNvSpPr/>
                  <p:nvPr/>
                </p:nvSpPr>
                <p:spPr>
                  <a:xfrm>
                    <a:off x="3490739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8</a:t>
                    </a:r>
                  </a:p>
                </p:txBody>
              </p:sp>
              <p:sp>
                <p:nvSpPr>
                  <p:cNvPr id="34" name="Cube 33"/>
                  <p:cNvSpPr/>
                  <p:nvPr/>
                </p:nvSpPr>
                <p:spPr>
                  <a:xfrm>
                    <a:off x="4062356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  <p:sp>
                <p:nvSpPr>
                  <p:cNvPr id="35" name="Cube 34"/>
                  <p:cNvSpPr/>
                  <p:nvPr/>
                </p:nvSpPr>
                <p:spPr>
                  <a:xfrm>
                    <a:off x="4633973" y="4814252"/>
                    <a:ext cx="747538" cy="643231"/>
                  </a:xfrm>
                  <a:prstGeom prst="cube">
                    <a:avLst>
                      <a:gd name="adj" fmla="val 34229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10</a:t>
                    </a:r>
                  </a:p>
                </p:txBody>
              </p:sp>
            </p:grpSp>
          </p:grpSp>
        </p:grpSp>
        <p:sp>
          <p:nvSpPr>
            <p:cNvPr id="18" name="TextBox 17"/>
            <p:cNvSpPr txBox="1"/>
            <p:nvPr/>
          </p:nvSpPr>
          <p:spPr>
            <a:xfrm rot="16200000">
              <a:off x="968635" y="3615069"/>
              <a:ext cx="44114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968635" y="3126621"/>
              <a:ext cx="44114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968635" y="2638173"/>
              <a:ext cx="44114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13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 rot="18876336">
              <a:off x="1154966" y="1943384"/>
              <a:ext cx="1157289" cy="369334"/>
              <a:chOff x="280105" y="1433816"/>
              <a:chExt cx="1802104" cy="36933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80105" y="1433817"/>
                <a:ext cx="48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39763" y="1433818"/>
                <a:ext cx="48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594957" y="1433816"/>
                <a:ext cx="48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5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 rot="16200000">
              <a:off x="194770" y="3102092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Product Id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9047463">
              <a:off x="793515" y="1752694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Location Id</a:t>
              </a:r>
            </a:p>
          </p:txBody>
        </p:sp>
      </p:grpSp>
      <p:sp>
        <p:nvSpPr>
          <p:cNvPr id="69" name="Content Placeholder 2"/>
          <p:cNvSpPr>
            <a:spLocks noGrp="1"/>
          </p:cNvSpPr>
          <p:nvPr>
            <p:ph idx="1"/>
          </p:nvPr>
        </p:nvSpPr>
        <p:spPr>
          <a:xfrm>
            <a:off x="7332312" y="3257522"/>
            <a:ext cx="4608676" cy="3069218"/>
          </a:xfrm>
        </p:spPr>
        <p:txBody>
          <a:bodyPr>
            <a:normAutofit/>
          </a:bodyPr>
          <a:lstStyle/>
          <a:p>
            <a:r>
              <a:rPr lang="en-US" sz="2400" dirty="0"/>
              <a:t>Multidimensional “Cube” of data</a:t>
            </a:r>
          </a:p>
        </p:txBody>
      </p:sp>
    </p:spTree>
    <p:extLst>
      <p:ext uri="{BB962C8B-B14F-4D97-AF65-F5344CB8AC3E}">
        <p14:creationId xmlns:p14="http://schemas.microsoft.com/office/powerpoint/2010/main" val="107708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0" grpId="0"/>
      <p:bldP spid="91" grpId="0"/>
      <p:bldP spid="92" grpId="0"/>
      <p:bldP spid="93" grpId="0"/>
      <p:bldP spid="69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5786" y="-1551486"/>
            <a:ext cx="10801350" cy="1325563"/>
          </a:xfrm>
        </p:spPr>
        <p:txBody>
          <a:bodyPr/>
          <a:lstStyle/>
          <a:p>
            <a:r>
              <a:rPr lang="en-US" dirty="0"/>
              <a:t>Which schema illustration would best organize this data?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521" y="139091"/>
            <a:ext cx="9900647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Data(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calid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student_name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year, 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major,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major_grade_req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asg1_name, asg1_pts, asg1_score, asg1_grader_name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asg2_name, asg2_pts, asg2_score, asg2_grader_name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avg_grade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781290" y="3956727"/>
            <a:ext cx="3448553" cy="2595347"/>
            <a:chOff x="394581" y="3807731"/>
            <a:chExt cx="3448553" cy="2595347"/>
          </a:xfrm>
        </p:grpSpPr>
        <p:sp>
          <p:nvSpPr>
            <p:cNvPr id="6" name="Oval 5"/>
            <p:cNvSpPr/>
            <p:nvPr/>
          </p:nvSpPr>
          <p:spPr>
            <a:xfrm>
              <a:off x="1960477" y="4749988"/>
              <a:ext cx="1083544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Grades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36733" y="4008796"/>
              <a:ext cx="1218986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/>
                <a:t>Graders</a:t>
              </a:r>
              <a:endParaRPr lang="en-US" sz="16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502249" y="3807731"/>
              <a:ext cx="1340885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Students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4581" y="5749326"/>
              <a:ext cx="1912805" cy="65375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Assignments</a:t>
              </a:r>
            </a:p>
          </p:txBody>
        </p:sp>
        <p:cxnSp>
          <p:nvCxnSpPr>
            <p:cNvPr id="12" name="Straight Connector 11"/>
            <p:cNvCxnSpPr>
              <a:stCxn id="7" idx="5"/>
              <a:endCxn id="6" idx="1"/>
            </p:cNvCxnSpPr>
            <p:nvPr/>
          </p:nvCxnSpPr>
          <p:spPr>
            <a:xfrm>
              <a:off x="1477203" y="4566808"/>
              <a:ext cx="641955" cy="278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6" idx="3"/>
            </p:cNvCxnSpPr>
            <p:nvPr/>
          </p:nvCxnSpPr>
          <p:spPr>
            <a:xfrm flipV="1">
              <a:off x="1781961" y="5307999"/>
              <a:ext cx="337198" cy="485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3"/>
              <a:endCxn id="6" idx="0"/>
            </p:cNvCxnSpPr>
            <p:nvPr/>
          </p:nvCxnSpPr>
          <p:spPr>
            <a:xfrm flipH="1">
              <a:off x="2502249" y="4365743"/>
              <a:ext cx="196368" cy="38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623408" y="4012406"/>
            <a:ext cx="4189123" cy="2440678"/>
            <a:chOff x="394581" y="3734318"/>
            <a:chExt cx="4580598" cy="2668760"/>
          </a:xfrm>
        </p:grpSpPr>
        <p:sp>
          <p:nvSpPr>
            <p:cNvPr id="27" name="Oval 26"/>
            <p:cNvSpPr/>
            <p:nvPr/>
          </p:nvSpPr>
          <p:spPr>
            <a:xfrm>
              <a:off x="2106811" y="4595506"/>
              <a:ext cx="1184802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Grades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73910" y="3843677"/>
              <a:ext cx="1332901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/>
                <a:t>Graders</a:t>
              </a:r>
              <a:endParaRPr lang="en-US" sz="16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3508988" y="5480800"/>
              <a:ext cx="1466191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Students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575634" y="3734318"/>
              <a:ext cx="1332901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/>
                <a:t>Majors</a:t>
              </a:r>
              <a:endParaRPr lang="en-US" sz="16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394581" y="5688233"/>
              <a:ext cx="2091557" cy="7148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/>
                <a:t>Assignments</a:t>
              </a:r>
            </a:p>
          </p:txBody>
        </p:sp>
        <p:cxnSp>
          <p:nvCxnSpPr>
            <p:cNvPr id="32" name="Straight Connector 31"/>
            <p:cNvCxnSpPr>
              <a:stCxn id="31" idx="5"/>
              <a:endCxn id="30" idx="1"/>
            </p:cNvCxnSpPr>
            <p:nvPr/>
          </p:nvCxnSpPr>
          <p:spPr>
            <a:xfrm>
              <a:off x="1911612" y="4453835"/>
              <a:ext cx="368709" cy="246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0" idx="3"/>
            </p:cNvCxnSpPr>
            <p:nvPr/>
          </p:nvCxnSpPr>
          <p:spPr>
            <a:xfrm flipV="1">
              <a:off x="1911612" y="5205664"/>
              <a:ext cx="368709" cy="5308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1"/>
              <a:endCxn id="30" idx="5"/>
            </p:cNvCxnSpPr>
            <p:nvPr/>
          </p:nvCxnSpPr>
          <p:spPr>
            <a:xfrm flipH="1" flipV="1">
              <a:off x="3118103" y="5205664"/>
              <a:ext cx="605604" cy="379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3" idx="4"/>
              <a:endCxn id="32" idx="0"/>
            </p:cNvCxnSpPr>
            <p:nvPr/>
          </p:nvCxnSpPr>
          <p:spPr>
            <a:xfrm flipH="1">
              <a:off x="4242084" y="4449163"/>
              <a:ext cx="1" cy="1031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/>
          <p:cNvSpPr/>
          <p:nvPr/>
        </p:nvSpPr>
        <p:spPr>
          <a:xfrm>
            <a:off x="495210" y="4071110"/>
            <a:ext cx="1083544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Grades</a:t>
            </a:r>
          </a:p>
        </p:txBody>
      </p:sp>
      <p:sp>
        <p:nvSpPr>
          <p:cNvPr id="49" name="Oval 48"/>
          <p:cNvSpPr/>
          <p:nvPr/>
        </p:nvSpPr>
        <p:spPr>
          <a:xfrm>
            <a:off x="707561" y="4905869"/>
            <a:ext cx="1218986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Graders</a:t>
            </a:r>
            <a:endParaRPr lang="en-US" sz="1600" dirty="0"/>
          </a:p>
        </p:txBody>
      </p:sp>
      <p:sp>
        <p:nvSpPr>
          <p:cNvPr id="50" name="Oval 49"/>
          <p:cNvSpPr/>
          <p:nvPr/>
        </p:nvSpPr>
        <p:spPr>
          <a:xfrm>
            <a:off x="1936700" y="4055213"/>
            <a:ext cx="1340885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Students</a:t>
            </a:r>
          </a:p>
        </p:txBody>
      </p:sp>
      <p:cxnSp>
        <p:nvCxnSpPr>
          <p:cNvPr id="52" name="Straight Connector 51"/>
          <p:cNvCxnSpPr>
            <a:stCxn id="49" idx="0"/>
            <a:endCxn id="48" idx="4"/>
          </p:cNvCxnSpPr>
          <p:nvPr/>
        </p:nvCxnSpPr>
        <p:spPr>
          <a:xfrm flipH="1" flipV="1">
            <a:off x="1036982" y="4724862"/>
            <a:ext cx="280072" cy="18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0" idx="2"/>
            <a:endCxn id="48" idx="6"/>
          </p:cNvCxnSpPr>
          <p:nvPr/>
        </p:nvCxnSpPr>
        <p:spPr>
          <a:xfrm flipH="1">
            <a:off x="1578754" y="4382089"/>
            <a:ext cx="357946" cy="15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1148234" y="5935627"/>
            <a:ext cx="1218986" cy="65375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Majors</a:t>
            </a:r>
            <a:endParaRPr lang="en-US" sz="1600" dirty="0"/>
          </a:p>
        </p:txBody>
      </p:sp>
      <p:cxnSp>
        <p:nvCxnSpPr>
          <p:cNvPr id="58" name="Straight Connector 57"/>
          <p:cNvCxnSpPr>
            <a:stCxn id="57" idx="0"/>
            <a:endCxn id="50" idx="4"/>
          </p:cNvCxnSpPr>
          <p:nvPr/>
        </p:nvCxnSpPr>
        <p:spPr>
          <a:xfrm flipV="1">
            <a:off x="1757727" y="4708965"/>
            <a:ext cx="849416" cy="1226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530600" y="3956727"/>
            <a:ext cx="0" cy="26326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452025" y="3956727"/>
            <a:ext cx="0" cy="26326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677673" y="5474144"/>
            <a:ext cx="56297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(A)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37767" y="5559621"/>
            <a:ext cx="52129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(B)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615519" y="5625113"/>
            <a:ext cx="58221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(C)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71815" y="1853786"/>
            <a:ext cx="8170827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Grades(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calid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asg_name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grader_id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score)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Graders(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grader_id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grader_name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Student(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calid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name, year, 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major_id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avg_grade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Majors(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major_id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name,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major_grade_req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Assignments(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asg_name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asg_pts</a:t>
            </a: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9" name="Bent-Up Arrow 8"/>
          <p:cNvSpPr/>
          <p:nvPr/>
        </p:nvSpPr>
        <p:spPr>
          <a:xfrm rot="5400000">
            <a:off x="2669024" y="2368540"/>
            <a:ext cx="788466" cy="710329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3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0703" y="988343"/>
            <a:ext cx="2000013" cy="24603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6" name="Group 35"/>
          <p:cNvGrpSpPr/>
          <p:nvPr/>
        </p:nvGrpSpPr>
        <p:grpSpPr>
          <a:xfrm>
            <a:off x="435023" y="115918"/>
            <a:ext cx="2236568" cy="1488317"/>
            <a:chOff x="571497" y="793283"/>
            <a:chExt cx="2236568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1988609" y="793283"/>
              <a:ext cx="819456" cy="1488317"/>
              <a:chOff x="1914768" y="1261472"/>
              <a:chExt cx="819456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14768" y="1261472"/>
                <a:ext cx="8194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464783" y="1061064"/>
            <a:ext cx="2172333" cy="1488317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52438" y="2982369"/>
                <a:ext cx="7441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  <a:p>
                <a:pPr algn="ctr"/>
                <a:r>
                  <a:rPr lang="en-US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sp>
        <p:nvSpPr>
          <p:cNvPr id="37" name="Title 40"/>
          <p:cNvSpPr txBox="1">
            <a:spLocks/>
          </p:cNvSpPr>
          <p:nvPr/>
        </p:nvSpPr>
        <p:spPr>
          <a:xfrm>
            <a:off x="5963139" y="-1391783"/>
            <a:ext cx="5654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800"/>
              <a:t>Data Warehouse</a:t>
            </a:r>
            <a:endParaRPr lang="en-US" sz="4800" dirty="0"/>
          </a:p>
        </p:txBody>
      </p:sp>
      <p:sp>
        <p:nvSpPr>
          <p:cNvPr id="44" name="Right Arrow 43"/>
          <p:cNvSpPr/>
          <p:nvPr/>
        </p:nvSpPr>
        <p:spPr>
          <a:xfrm rot="1433144">
            <a:off x="2917993" y="981165"/>
            <a:ext cx="1223359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5" name="Right Arrow 44"/>
          <p:cNvSpPr/>
          <p:nvPr/>
        </p:nvSpPr>
        <p:spPr>
          <a:xfrm rot="976959">
            <a:off x="2827962" y="1737023"/>
            <a:ext cx="1223359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6" name="Right Arrow 45"/>
          <p:cNvSpPr/>
          <p:nvPr/>
        </p:nvSpPr>
        <p:spPr>
          <a:xfrm rot="20631410">
            <a:off x="2857662" y="2355898"/>
            <a:ext cx="1123097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sp>
        <p:nvSpPr>
          <p:cNvPr id="47" name="Right Arrow 46"/>
          <p:cNvSpPr/>
          <p:nvPr/>
        </p:nvSpPr>
        <p:spPr>
          <a:xfrm rot="20444963">
            <a:off x="2751583" y="3075720"/>
            <a:ext cx="1502906" cy="88770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ETL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79716" y="2093343"/>
            <a:ext cx="2592255" cy="1310806"/>
            <a:chOff x="416184" y="3941823"/>
            <a:chExt cx="2592255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788232" y="3941823"/>
              <a:ext cx="1220207" cy="1203613"/>
              <a:chOff x="1681790" y="4987970"/>
              <a:chExt cx="1220207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81790" y="4987970"/>
                <a:ext cx="1220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Inventory</a:t>
                </a:r>
                <a:endParaRPr lang="en-US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551971" y="2929560"/>
            <a:ext cx="2410049" cy="1211730"/>
            <a:chOff x="698576" y="5320605"/>
            <a:chExt cx="2410049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688043" y="5320605"/>
              <a:ext cx="1420582" cy="1196939"/>
              <a:chOff x="1581605" y="5001318"/>
              <a:chExt cx="1420582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581605" y="500131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-4094640" y="936336"/>
            <a:ext cx="3365471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 we </a:t>
            </a:r>
            <a:r>
              <a:rPr lang="en-US" sz="2400" b="1" dirty="0"/>
              <a:t>clean</a:t>
            </a:r>
            <a:r>
              <a:rPr lang="en-US" sz="2400" dirty="0"/>
              <a:t> and </a:t>
            </a:r>
            <a:r>
              <a:rPr lang="en-US" sz="2400" b="1" dirty="0"/>
              <a:t>organize</a:t>
            </a:r>
            <a:r>
              <a:rPr lang="en-US" sz="2400" dirty="0"/>
              <a:t> this data?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448" y="2256815"/>
            <a:ext cx="909025" cy="1007231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739738" y="5002318"/>
            <a:ext cx="2650007" cy="1801703"/>
            <a:chOff x="94933" y="4658556"/>
            <a:chExt cx="3138573" cy="213387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45" y="5092705"/>
              <a:ext cx="1802486" cy="12321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TextBox 41"/>
            <p:cNvSpPr txBox="1"/>
            <p:nvPr/>
          </p:nvSpPr>
          <p:spPr>
            <a:xfrm>
              <a:off x="632317" y="4658556"/>
              <a:ext cx="2360263" cy="43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Photos &amp; Videos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33" y="5631203"/>
              <a:ext cx="1161225" cy="1161225"/>
            </a:xfrm>
            <a:prstGeom prst="rect">
              <a:avLst/>
            </a:prstGeom>
          </p:spPr>
        </p:pic>
        <p:sp>
          <p:nvSpPr>
            <p:cNvPr id="49" name="Cloud Callout 48"/>
            <p:cNvSpPr/>
            <p:nvPr/>
          </p:nvSpPr>
          <p:spPr>
            <a:xfrm>
              <a:off x="1325353" y="5967522"/>
              <a:ext cx="1755989" cy="723486"/>
            </a:xfrm>
            <a:prstGeom prst="cloudCallout">
              <a:avLst>
                <a:gd name="adj1" fmla="val -18208"/>
                <a:gd name="adj2" fmla="val -62826"/>
              </a:avLst>
            </a:prstGeom>
            <a:solidFill>
              <a:srgbClr val="FFC0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39660" y="6111945"/>
              <a:ext cx="1993846" cy="43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Comic Sans MS" charset="0"/>
                  <a:ea typeface="Comic Sans MS" charset="0"/>
                  <a:cs typeface="Comic Sans MS" charset="0"/>
                </a:rPr>
                <a:t>It is Terrible!</a:t>
              </a:r>
            </a:p>
          </p:txBody>
        </p:sp>
      </p:grpSp>
      <p:sp>
        <p:nvSpPr>
          <p:cNvPr id="51" name="Right Arrow 50"/>
          <p:cNvSpPr/>
          <p:nvPr/>
        </p:nvSpPr>
        <p:spPr>
          <a:xfrm rot="19064583">
            <a:off x="3348861" y="3615952"/>
            <a:ext cx="1633421" cy="88770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ETL ?</a:t>
            </a:r>
            <a:endParaRPr lang="en-US" sz="32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865969" y="4456316"/>
            <a:ext cx="1928948" cy="1760367"/>
            <a:chOff x="188170" y="3865225"/>
            <a:chExt cx="1928948" cy="1760367"/>
          </a:xfrm>
        </p:grpSpPr>
        <p:grpSp>
          <p:nvGrpSpPr>
            <p:cNvPr id="53" name="Group 52"/>
            <p:cNvGrpSpPr/>
            <p:nvPr/>
          </p:nvGrpSpPr>
          <p:grpSpPr>
            <a:xfrm>
              <a:off x="188170" y="4177241"/>
              <a:ext cx="1814689" cy="1448351"/>
              <a:chOff x="265555" y="4323745"/>
              <a:chExt cx="1814689" cy="1448351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5555" y="4386132"/>
                <a:ext cx="1000967" cy="899099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6574" y="4323745"/>
                <a:ext cx="963670" cy="888057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>
                <a:off x="637876" y="4986913"/>
                <a:ext cx="1129129" cy="785183"/>
                <a:chOff x="109230" y="5302000"/>
                <a:chExt cx="1731961" cy="1204385"/>
              </a:xfrm>
            </p:grpSpPr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30" y="5302000"/>
                  <a:ext cx="1628001" cy="10239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38" y="5813986"/>
                  <a:ext cx="1075153" cy="692399"/>
                </a:xfrm>
                <a:prstGeom prst="rect">
                  <a:avLst/>
                </a:prstGeom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54" name="TextBox 53"/>
            <p:cNvSpPr txBox="1"/>
            <p:nvPr/>
          </p:nvSpPr>
          <p:spPr>
            <a:xfrm>
              <a:off x="351891" y="386522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Text/Log </a:t>
              </a:r>
              <a:r>
                <a:rPr lang="en-US" dirty="0"/>
                <a:t>Data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-4101613" y="2256815"/>
            <a:ext cx="3365471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Depends on use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12464922" y="3746842"/>
            <a:ext cx="5144393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 we </a:t>
            </a:r>
            <a:r>
              <a:rPr lang="en-US" sz="2400" b="1" dirty="0"/>
              <a:t>load</a:t>
            </a:r>
            <a:r>
              <a:rPr lang="en-US" sz="2400" dirty="0"/>
              <a:t> and </a:t>
            </a:r>
            <a:r>
              <a:rPr lang="en-US" sz="2400" b="1" dirty="0"/>
              <a:t>process</a:t>
            </a:r>
            <a:r>
              <a:rPr lang="en-US" sz="2400" dirty="0"/>
              <a:t> this data in a relation system?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752722" y="4804580"/>
            <a:ext cx="3845085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Depends on use </a:t>
            </a:r>
            <a:r>
              <a:rPr lang="is-IS" sz="2400" dirty="0"/>
              <a:t>…</a:t>
            </a:r>
          </a:p>
          <a:p>
            <a:pPr algn="r"/>
            <a:r>
              <a:rPr lang="is-IS" sz="2400" dirty="0"/>
              <a:t>Can be difficult ...</a:t>
            </a:r>
          </a:p>
          <a:p>
            <a:pPr algn="r"/>
            <a:r>
              <a:rPr lang="is-IS" sz="2400" dirty="0"/>
              <a:t>Requires thought ...</a:t>
            </a:r>
            <a:endParaRPr lang="en-US" sz="2400" dirty="0"/>
          </a:p>
        </p:txBody>
      </p:sp>
      <p:sp>
        <p:nvSpPr>
          <p:cNvPr id="67" name="Title 40"/>
          <p:cNvSpPr txBox="1">
            <a:spLocks/>
          </p:cNvSpPr>
          <p:nvPr/>
        </p:nvSpPr>
        <p:spPr>
          <a:xfrm>
            <a:off x="5963139" y="174936"/>
            <a:ext cx="5654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dirty="0"/>
              <a:t>Data Lake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56734" y="1413943"/>
            <a:ext cx="5339034" cy="358837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Store a copy of all the data </a:t>
            </a:r>
          </a:p>
          <a:p>
            <a:r>
              <a:rPr lang="en-US" sz="2400" dirty="0"/>
              <a:t>in one place </a:t>
            </a:r>
          </a:p>
          <a:p>
            <a:r>
              <a:rPr lang="en-US" sz="2400" dirty="0"/>
              <a:t>in its original “natural” form</a:t>
            </a:r>
          </a:p>
          <a:p>
            <a:pPr marL="14287" indent="0">
              <a:buNone/>
            </a:pPr>
            <a:r>
              <a:rPr lang="en-US" sz="2400" dirty="0"/>
              <a:t>Enable data consumers to choose how to transform and use data.</a:t>
            </a:r>
          </a:p>
          <a:p>
            <a:r>
              <a:rPr lang="en-US" sz="2400" i="1" dirty="0"/>
              <a:t>Schema on Read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175759" y="6396335"/>
            <a:ext cx="412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  <a:r>
              <a:rPr lang="en-US" sz="1600" dirty="0"/>
              <a:t>Still being defined</a:t>
            </a:r>
            <a:r>
              <a:rPr lang="is-IS" sz="1600" dirty="0"/>
              <a:t>…</a:t>
            </a:r>
            <a:r>
              <a:rPr lang="is-IS" sz="1200" dirty="0"/>
              <a:t>[Buzzword Disclaimer]</a:t>
            </a:r>
            <a:endParaRPr 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8994480" y="382957"/>
            <a:ext cx="402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6648" y="4751640"/>
            <a:ext cx="5099308" cy="8706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Enabled by new Tools:</a:t>
            </a:r>
            <a:br>
              <a:rPr lang="en-US" sz="2000" dirty="0"/>
            </a:br>
            <a:r>
              <a:rPr lang="en-US" sz="2000" dirty="0"/>
              <a:t>Map-Reduce &amp; Distributed Filesystems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344013" y="5774076"/>
            <a:ext cx="387194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400"/>
              <a:t>What could go wrong?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74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3160422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5038867"/>
            <a:ext cx="53340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83608"/>
            <a:ext cx="10801350" cy="1325563"/>
          </a:xfrm>
        </p:spPr>
        <p:txBody>
          <a:bodyPr/>
          <a:lstStyle/>
          <a:p>
            <a:r>
              <a:rPr lang="en-US" dirty="0"/>
              <a:t>How do we </a:t>
            </a:r>
            <a:r>
              <a:rPr lang="en-US" b="1" dirty="0"/>
              <a:t>store</a:t>
            </a:r>
            <a:r>
              <a:rPr lang="en-US" dirty="0"/>
              <a:t> and </a:t>
            </a:r>
            <a:r>
              <a:rPr lang="en-US" b="1" dirty="0"/>
              <a:t>compute</a:t>
            </a:r>
            <a:r>
              <a:rPr lang="en-US" dirty="0"/>
              <a:t> on </a:t>
            </a:r>
            <a:br>
              <a:rPr lang="en-US" dirty="0"/>
            </a:br>
            <a:r>
              <a:rPr lang="en-US" dirty="0"/>
              <a:t>large unstructured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88558"/>
            <a:ext cx="10913533" cy="4837934"/>
          </a:xfrm>
        </p:spPr>
        <p:txBody>
          <a:bodyPr>
            <a:normAutofit/>
          </a:bodyPr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Handle very </a:t>
            </a:r>
            <a:r>
              <a:rPr lang="en-US" b="1" dirty="0"/>
              <a:t>large files </a:t>
            </a:r>
            <a:r>
              <a:rPr lang="en-US" dirty="0"/>
              <a:t>s</a:t>
            </a:r>
            <a:r>
              <a:rPr lang="en-US" dirty="0">
                <a:sym typeface="Wingdings"/>
              </a:rPr>
              <a:t>panning </a:t>
            </a:r>
            <a:r>
              <a:rPr lang="en-US" b="1" dirty="0">
                <a:sym typeface="Wingdings"/>
              </a:rPr>
              <a:t>multiple computers</a:t>
            </a:r>
          </a:p>
          <a:p>
            <a:pPr lvl="1"/>
            <a:r>
              <a:rPr lang="en-US" dirty="0">
                <a:sym typeface="Wingdings"/>
              </a:rPr>
              <a:t>Use </a:t>
            </a:r>
            <a:r>
              <a:rPr lang="en-US" b="1" dirty="0">
                <a:sym typeface="Wingdings"/>
              </a:rPr>
              <a:t>cheap</a:t>
            </a:r>
            <a:r>
              <a:rPr lang="en-US" dirty="0">
                <a:sym typeface="Wingdings"/>
              </a:rPr>
              <a:t> commodity devices that </a:t>
            </a:r>
            <a:r>
              <a:rPr lang="en-US" b="1" dirty="0">
                <a:sym typeface="Wingdings"/>
              </a:rPr>
              <a:t>fail frequently</a:t>
            </a:r>
          </a:p>
          <a:p>
            <a:pPr lvl="1"/>
            <a:r>
              <a:rPr lang="en-US" b="1" dirty="0">
                <a:sym typeface="Wingdings"/>
              </a:rPr>
              <a:t>Distributed data processing </a:t>
            </a:r>
            <a:r>
              <a:rPr lang="en-US" dirty="0">
                <a:sym typeface="Wingdings"/>
              </a:rPr>
              <a:t>quickly and </a:t>
            </a:r>
            <a:r>
              <a:rPr lang="en-US" b="1" dirty="0">
                <a:sym typeface="Wingdings"/>
              </a:rPr>
              <a:t>easily</a:t>
            </a:r>
          </a:p>
          <a:p>
            <a:r>
              <a:rPr lang="en-US" dirty="0">
                <a:sym typeface="Wingdings"/>
              </a:rPr>
              <a:t>Solutions:</a:t>
            </a:r>
          </a:p>
          <a:p>
            <a:pPr lvl="1"/>
            <a:r>
              <a:rPr lang="en-US" b="1" dirty="0">
                <a:sym typeface="Wingdings"/>
              </a:rPr>
              <a:t>Distributed file systems </a:t>
            </a:r>
            <a:r>
              <a:rPr lang="en-US" dirty="0">
                <a:sym typeface="Wingdings"/>
              </a:rPr>
              <a:t> spread data over multiple machines</a:t>
            </a:r>
          </a:p>
          <a:p>
            <a:pPr lvl="2"/>
            <a:r>
              <a:rPr lang="en-US" dirty="0">
                <a:sym typeface="Wingdings"/>
              </a:rPr>
              <a:t>Assume machine </a:t>
            </a:r>
            <a:r>
              <a:rPr lang="en-US" b="1" dirty="0">
                <a:sym typeface="Wingdings"/>
              </a:rPr>
              <a:t>failure</a:t>
            </a:r>
            <a:r>
              <a:rPr lang="en-US" dirty="0">
                <a:sym typeface="Wingdings"/>
              </a:rPr>
              <a:t> is common  </a:t>
            </a:r>
            <a:r>
              <a:rPr lang="en-US" b="1" dirty="0">
                <a:sym typeface="Wingdings"/>
              </a:rPr>
              <a:t>redundancy </a:t>
            </a:r>
          </a:p>
          <a:p>
            <a:pPr lvl="1"/>
            <a:r>
              <a:rPr lang="en-US" b="1" dirty="0">
                <a:sym typeface="Wingdings"/>
              </a:rPr>
              <a:t>Distributed computing  </a:t>
            </a:r>
            <a:r>
              <a:rPr lang="en-US" dirty="0">
                <a:sym typeface="Wingdings"/>
              </a:rPr>
              <a:t>load and process files on multiple machine concurrently</a:t>
            </a:r>
          </a:p>
          <a:p>
            <a:pPr lvl="2"/>
            <a:r>
              <a:rPr lang="en-US" dirty="0">
                <a:sym typeface="Wingdings"/>
              </a:rPr>
              <a:t>Assume machine </a:t>
            </a:r>
            <a:r>
              <a:rPr lang="en-US" b="1" dirty="0">
                <a:sym typeface="Wingdings"/>
              </a:rPr>
              <a:t>failure</a:t>
            </a:r>
            <a:r>
              <a:rPr lang="en-US" dirty="0">
                <a:sym typeface="Wingdings"/>
              </a:rPr>
              <a:t> is common  </a:t>
            </a:r>
            <a:r>
              <a:rPr lang="en-US" b="1" dirty="0">
                <a:sym typeface="Wingdings"/>
              </a:rPr>
              <a:t>redundancy </a:t>
            </a:r>
          </a:p>
          <a:p>
            <a:pPr lvl="2"/>
            <a:r>
              <a:rPr lang="en-US" b="1" dirty="0"/>
              <a:t>Functional programming </a:t>
            </a:r>
            <a:r>
              <a:rPr lang="en-US" dirty="0"/>
              <a:t>computational pattern </a:t>
            </a:r>
            <a:r>
              <a:rPr lang="en-US" dirty="0">
                <a:sym typeface="Wingdings"/>
              </a:rPr>
              <a:t> </a:t>
            </a:r>
            <a:r>
              <a:rPr lang="en-US" b="1" dirty="0"/>
              <a:t>parallelism</a:t>
            </a:r>
          </a:p>
          <a:p>
            <a:pPr lvl="2"/>
            <a:r>
              <a:rPr lang="en-US" dirty="0">
                <a:sym typeface="Wingdings"/>
              </a:rPr>
              <a:t>Partition files/data to</a:t>
            </a:r>
            <a:r>
              <a:rPr lang="en-US" b="1" dirty="0">
                <a:sym typeface="Wingdings"/>
              </a:rPr>
              <a:t> enable parallel loading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55007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916485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300047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 (e.g., HDFS)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0978" y="168162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17860" y="168328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30978" y="2765615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6013723" y="2765615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17860" y="1683273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30978" y="2765602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5" name="Folded Corner 24"/>
          <p:cNvSpPr/>
          <p:nvPr/>
        </p:nvSpPr>
        <p:spPr>
          <a:xfrm>
            <a:off x="6013723" y="2765602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13723" y="1683273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926841" y="2765602"/>
            <a:ext cx="1083999" cy="1083999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30" name="Folded Corner 29"/>
          <p:cNvSpPr/>
          <p:nvPr/>
        </p:nvSpPr>
        <p:spPr>
          <a:xfrm>
            <a:off x="6009586" y="2765602"/>
            <a:ext cx="1088136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30978" y="168161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30978" y="1681603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26841" y="1681603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99912" y="1796106"/>
            <a:ext cx="4867038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/>
              <a:t>Split the file into smaller parts.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How?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Ideally at record </a:t>
            </a:r>
            <a:br>
              <a:rPr lang="en-US" sz="2400" dirty="0"/>
            </a:br>
            <a:r>
              <a:rPr lang="en-US" sz="2400" dirty="0"/>
              <a:t>boundaries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What if records are big?</a:t>
            </a:r>
          </a:p>
        </p:txBody>
      </p:sp>
    </p:spTree>
    <p:extLst>
      <p:ext uri="{BB962C8B-B14F-4D97-AF65-F5344CB8AC3E}">
        <p14:creationId xmlns:p14="http://schemas.microsoft.com/office/powerpoint/2010/main" val="78344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16485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08266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00047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491829" y="4360613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Machine 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1223"/>
            <a:ext cx="10801350" cy="1325563"/>
          </a:xfrm>
        </p:spPr>
        <p:txBody>
          <a:bodyPr/>
          <a:lstStyle/>
          <a:p>
            <a:r>
              <a:rPr lang="en-US" sz="4000" dirty="0"/>
              <a:t>Fault Tolerant</a:t>
            </a:r>
            <a:r>
              <a:rPr lang="en-US" dirty="0"/>
              <a:t> Distributed File Systems (e.g., HDFS)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0075" y="6488668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Ghemawat</a:t>
            </a:r>
            <a:r>
              <a:rPr lang="en-US" dirty="0">
                <a:latin typeface="Gill Sans Light"/>
                <a:cs typeface="Gill Sans Light"/>
              </a:rPr>
              <a:t> et al., SOSP’03]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4930978" y="1681629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Big File</a:t>
            </a: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8665852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6458140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4272226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A</a:t>
            </a: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9500075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143901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2093960" y="4820303"/>
            <a:ext cx="640080" cy="64008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B</a:t>
            </a:r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7280482" y="4820303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4269996" y="5617990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2932721" y="4820303"/>
            <a:ext cx="640080" cy="64008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C</a:t>
            </a:r>
          </a:p>
        </p:txBody>
      </p:sp>
      <p:sp>
        <p:nvSpPr>
          <p:cNvPr id="24" name="Folded Corner 23"/>
          <p:cNvSpPr>
            <a:spLocks noChangeAspect="1"/>
          </p:cNvSpPr>
          <p:nvPr/>
        </p:nvSpPr>
        <p:spPr>
          <a:xfrm>
            <a:off x="8664630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29" name="Folded Corner 28"/>
          <p:cNvSpPr>
            <a:spLocks noChangeAspect="1"/>
          </p:cNvSpPr>
          <p:nvPr/>
        </p:nvSpPr>
        <p:spPr>
          <a:xfrm>
            <a:off x="6455697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34" name="Folded Corner 33"/>
          <p:cNvSpPr>
            <a:spLocks noChangeAspect="1"/>
          </p:cNvSpPr>
          <p:nvPr/>
        </p:nvSpPr>
        <p:spPr>
          <a:xfrm>
            <a:off x="2093960" y="5617990"/>
            <a:ext cx="642523" cy="640080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75" y="2410997"/>
            <a:ext cx="305054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Understand how to deal with failures.</a:t>
            </a:r>
          </a:p>
        </p:txBody>
      </p:sp>
    </p:spTree>
    <p:extLst>
      <p:ext uri="{BB962C8B-B14F-4D97-AF65-F5344CB8AC3E}">
        <p14:creationId xmlns:p14="http://schemas.microsoft.com/office/powerpoint/2010/main" val="384263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Reduce Abstraction</a:t>
            </a:r>
          </a:p>
        </p:txBody>
      </p:sp>
      <p:sp>
        <p:nvSpPr>
          <p:cNvPr id="75" name="Right Arrow 74"/>
          <p:cNvSpPr/>
          <p:nvPr/>
        </p:nvSpPr>
        <p:spPr>
          <a:xfrm>
            <a:off x="3086679" y="1904528"/>
            <a:ext cx="1192273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t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Map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1885767" y="2162580"/>
            <a:ext cx="984921" cy="406080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Record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4494944" y="1697580"/>
            <a:ext cx="1270030" cy="1336080"/>
            <a:chOff x="3291710" y="2350080"/>
            <a:chExt cx="1270030" cy="1336080"/>
          </a:xfrm>
        </p:grpSpPr>
        <p:grpSp>
          <p:nvGrpSpPr>
            <p:cNvPr id="78" name="Group 77"/>
            <p:cNvGrpSpPr/>
            <p:nvPr/>
          </p:nvGrpSpPr>
          <p:grpSpPr>
            <a:xfrm>
              <a:off x="3291710" y="2350080"/>
              <a:ext cx="1270030" cy="406080"/>
              <a:chOff x="3291710" y="3032640"/>
              <a:chExt cx="1270030" cy="406080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50000"/>
                      <a:satMod val="300000"/>
                    </a:srgbClr>
                  </a:gs>
                  <a:gs pos="35000">
                    <a:srgbClr val="8064A2">
                      <a:tint val="37000"/>
                      <a:satMod val="300000"/>
                    </a:srgbClr>
                  </a:gs>
                  <a:gs pos="100000">
                    <a:srgbClr val="8064A2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Value</a:t>
                </a: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3291710" y="3032640"/>
                <a:ext cx="560799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100000"/>
                      <a:shade val="100000"/>
                      <a:satMod val="130000"/>
                    </a:srgbClr>
                  </a:gs>
                  <a:gs pos="100000">
                    <a:srgbClr val="8064A2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Key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291710" y="3280080"/>
              <a:ext cx="1270030" cy="406080"/>
              <a:chOff x="3291710" y="3032640"/>
              <a:chExt cx="1270030" cy="406080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50000"/>
                      <a:satMod val="300000"/>
                    </a:srgbClr>
                  </a:gs>
                  <a:gs pos="35000">
                    <a:srgbClr val="8064A2">
                      <a:tint val="37000"/>
                      <a:satMod val="300000"/>
                    </a:srgbClr>
                  </a:gs>
                  <a:gs pos="100000">
                    <a:srgbClr val="8064A2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Value</a:t>
                </a: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291710" y="3032640"/>
                <a:ext cx="560799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100000"/>
                      <a:shade val="100000"/>
                      <a:satMod val="130000"/>
                    </a:srgbClr>
                  </a:gs>
                  <a:gs pos="100000">
                    <a:srgbClr val="8064A2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Key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733887" y="2970601"/>
              <a:ext cx="385677" cy="95037"/>
              <a:chOff x="3101637" y="4456680"/>
              <a:chExt cx="385677" cy="95037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310163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324695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339227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1642495" y="3839153"/>
            <a:ext cx="4080639" cy="2431435"/>
            <a:chOff x="812123" y="4078080"/>
            <a:chExt cx="4080639" cy="2431435"/>
          </a:xfrm>
        </p:grpSpPr>
        <p:sp>
          <p:nvSpPr>
            <p:cNvPr id="89" name="TextBox 88"/>
            <p:cNvSpPr txBox="1"/>
            <p:nvPr/>
          </p:nvSpPr>
          <p:spPr>
            <a:xfrm>
              <a:off x="812123" y="4078080"/>
              <a:ext cx="4080639" cy="2431435"/>
            </a:xfrm>
            <a:prstGeom prst="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Map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(</a:t>
              </a: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docRecord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) 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  for (word in </a:t>
              </a: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docRecord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) 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   </a:t>
              </a: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emit (word,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rPr>
                <a:t>1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) 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 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}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}</a:t>
              </a: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1984161" y="5475262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Key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2609179" y="5475262"/>
              <a:ext cx="708451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Value</a:t>
              </a:r>
            </a:p>
          </p:txBody>
        </p:sp>
      </p:grpSp>
      <p:sp>
        <p:nvSpPr>
          <p:cNvPr id="92" name="Right Arrow 91"/>
          <p:cNvSpPr/>
          <p:nvPr/>
        </p:nvSpPr>
        <p:spPr>
          <a:xfrm>
            <a:off x="7799141" y="1904528"/>
            <a:ext cx="1289694" cy="922185"/>
          </a:xfrm>
          <a:prstGeom prst="rightArrow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Reduce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6445099" y="1697580"/>
            <a:ext cx="1270030" cy="1336080"/>
            <a:chOff x="5125703" y="2092027"/>
            <a:chExt cx="1270030" cy="1336080"/>
          </a:xfrm>
        </p:grpSpPr>
        <p:grpSp>
          <p:nvGrpSpPr>
            <p:cNvPr id="94" name="Group 93"/>
            <p:cNvGrpSpPr/>
            <p:nvPr/>
          </p:nvGrpSpPr>
          <p:grpSpPr>
            <a:xfrm>
              <a:off x="5125703" y="2092027"/>
              <a:ext cx="1270030" cy="1336080"/>
              <a:chOff x="3291710" y="3032640"/>
              <a:chExt cx="1270030" cy="1336080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50000"/>
                      <a:satMod val="300000"/>
                    </a:srgbClr>
                  </a:gs>
                  <a:gs pos="35000">
                    <a:srgbClr val="8064A2">
                      <a:tint val="37000"/>
                      <a:satMod val="300000"/>
                    </a:srgbClr>
                  </a:gs>
                  <a:gs pos="100000">
                    <a:srgbClr val="8064A2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Value</a:t>
                </a:r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3291710" y="3032640"/>
                <a:ext cx="560799" cy="1336080"/>
              </a:xfrm>
              <a:prstGeom prst="roundRect">
                <a:avLst/>
              </a:prstGeom>
              <a:gradFill rotWithShape="1">
                <a:gsLst>
                  <a:gs pos="0">
                    <a:srgbClr val="8064A2">
                      <a:tint val="100000"/>
                      <a:shade val="100000"/>
                      <a:satMod val="130000"/>
                    </a:srgbClr>
                  </a:gs>
                  <a:gs pos="100000">
                    <a:srgbClr val="8064A2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Key</a:t>
                </a:r>
              </a:p>
            </p:txBody>
          </p:sp>
        </p:grpSp>
        <p:sp>
          <p:nvSpPr>
            <p:cNvPr id="95" name="Rounded Rectangle 94"/>
            <p:cNvSpPr/>
            <p:nvPr/>
          </p:nvSpPr>
          <p:spPr>
            <a:xfrm>
              <a:off x="5687282" y="3022027"/>
              <a:ext cx="708451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Value</a:t>
              </a: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5834987" y="2712548"/>
              <a:ext cx="385677" cy="95037"/>
              <a:chOff x="3101637" y="4456680"/>
              <a:chExt cx="385677" cy="95037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310163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324695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3392277" y="4456680"/>
                <a:ext cx="95037" cy="95037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6445099" y="3865074"/>
            <a:ext cx="4098873" cy="138499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Reduce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(word, counts) {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  emit (word, SUM(counts))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}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177614" y="2162580"/>
            <a:ext cx="1270030" cy="406080"/>
            <a:chOff x="3179236" y="2244427"/>
            <a:chExt cx="1270030" cy="406080"/>
          </a:xfrm>
        </p:grpSpPr>
        <p:sp>
          <p:nvSpPr>
            <p:cNvPr id="104" name="Rounded Rectangle 103"/>
            <p:cNvSpPr/>
            <p:nvPr/>
          </p:nvSpPr>
          <p:spPr>
            <a:xfrm>
              <a:off x="3740815" y="2244427"/>
              <a:ext cx="708451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Value</a:t>
              </a: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3179236" y="2244427"/>
              <a:ext cx="560799" cy="40608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Light"/>
                  <a:ea typeface=""/>
                  <a:cs typeface="Gill Sans Light"/>
                </a:rPr>
                <a:t>Key</a:t>
              </a: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645" y="3303473"/>
            <a:ext cx="211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Example: </a:t>
            </a:r>
            <a:r>
              <a:rPr lang="en-US" i="1" dirty="0">
                <a:solidFill>
                  <a:prstClr val="black"/>
                </a:solidFill>
                <a:latin typeface="Gill Sans Light"/>
                <a:cs typeface="Gill Sans Light"/>
              </a:rPr>
              <a:t>Word-Count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445099" y="5439375"/>
            <a:ext cx="5007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b="1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  <a:r>
              <a:rPr lang="en-US" sz="2400" dirty="0">
                <a:solidFill>
                  <a:prstClr val="black"/>
                </a:solidFill>
                <a:latin typeface="Gill Sans Light"/>
                <a:cs typeface="Gill Sans Light"/>
              </a:rPr>
              <a:t>: </a:t>
            </a: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Deterministic</a:t>
            </a: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Gill Sans Light"/>
                <a:cs typeface="Gill Sans Light"/>
              </a:rPr>
              <a:t>Reduce</a:t>
            </a:r>
            <a:r>
              <a:rPr lang="en-US" sz="2400" dirty="0">
                <a:solidFill>
                  <a:prstClr val="black"/>
                </a:solidFill>
                <a:latin typeface="Gill Sans Light"/>
                <a:cs typeface="Gill Sans Light"/>
              </a:rPr>
              <a:t>: </a:t>
            </a: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Commutative</a:t>
            </a:r>
            <a:r>
              <a:rPr lang="en-US" sz="2400" dirty="0">
                <a:solidFill>
                  <a:prstClr val="black"/>
                </a:solidFill>
                <a:latin typeface="Gill Sans Light"/>
                <a:cs typeface="Gill Sans Light"/>
              </a:rPr>
              <a:t> and </a:t>
            </a: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Associative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312514" y="6475784"/>
            <a:ext cx="295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[Dean &amp; </a:t>
            </a:r>
            <a:r>
              <a:rPr lang="en-US" dirty="0" err="1">
                <a:solidFill>
                  <a:prstClr val="black"/>
                </a:solidFill>
                <a:latin typeface="Gill Sans Light"/>
                <a:cs typeface="Gill Sans Light"/>
              </a:rPr>
              <a:t>Ghemawat</a:t>
            </a:r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, OSDI’04]</a:t>
            </a:r>
          </a:p>
        </p:txBody>
      </p:sp>
    </p:spTree>
    <p:extLst>
      <p:ext uri="{BB962C8B-B14F-4D97-AF65-F5344CB8AC3E}">
        <p14:creationId xmlns:p14="http://schemas.microsoft.com/office/powerpoint/2010/main" val="105203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92" grpId="0" animBg="1"/>
      <p:bldP spid="102" grpId="0" animBg="1"/>
      <p:bldP spid="106" grpId="0"/>
      <p:bldP spid="10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of Map And 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Deterministic </a:t>
            </a:r>
            <a:r>
              <a:rPr lang="en-US" b="1" u="sng" dirty="0"/>
              <a:t>Map</a:t>
            </a:r>
            <a:r>
              <a:rPr lang="en-US" b="1" dirty="0"/>
              <a:t>:</a:t>
            </a:r>
            <a:r>
              <a:rPr lang="en-US" dirty="0"/>
              <a:t> allows for re-execution on failure</a:t>
            </a:r>
          </a:p>
          <a:p>
            <a:pPr lvl="1"/>
            <a:r>
              <a:rPr lang="en-US" dirty="0"/>
              <a:t>If some computation is lost we can always re-compute</a:t>
            </a:r>
          </a:p>
          <a:p>
            <a:pPr lvl="1"/>
            <a:r>
              <a:rPr lang="en-US" dirty="0"/>
              <a:t>Issues with samples?</a:t>
            </a:r>
          </a:p>
          <a:p>
            <a:r>
              <a:rPr lang="en-US" b="1" dirty="0"/>
              <a:t>Commutative </a:t>
            </a:r>
            <a:r>
              <a:rPr lang="en-US" b="1" u="sng" dirty="0"/>
              <a:t>Reduce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i="1" dirty="0"/>
              <a:t>allows for re-order of operations</a:t>
            </a:r>
          </a:p>
          <a:p>
            <a:pPr lvl="1"/>
            <a:r>
              <a:rPr lang="en-US" dirty="0"/>
              <a:t>Reduce(A,B) = Reduce(B,A)</a:t>
            </a:r>
          </a:p>
          <a:p>
            <a:pPr lvl="1"/>
            <a:r>
              <a:rPr lang="en-US" dirty="0"/>
              <a:t>Example (addition): A + B = B + A</a:t>
            </a:r>
          </a:p>
          <a:p>
            <a:pPr lvl="1"/>
            <a:r>
              <a:rPr lang="en-US" dirty="0"/>
              <a:t>Is floating point math commutative?</a:t>
            </a:r>
          </a:p>
          <a:p>
            <a:r>
              <a:rPr lang="en-US" b="1" dirty="0"/>
              <a:t>Associative </a:t>
            </a:r>
            <a:r>
              <a:rPr lang="en-US" b="1" u="sng" dirty="0"/>
              <a:t>Reduce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i="1" dirty="0"/>
              <a:t>allows for regrouping of operations</a:t>
            </a:r>
          </a:p>
          <a:p>
            <a:pPr lvl="1"/>
            <a:r>
              <a:rPr lang="en-US" dirty="0"/>
              <a:t>Reduce(Reduce(A,B), C) = Reduce(A, Reduce(B,C))</a:t>
            </a:r>
          </a:p>
          <a:p>
            <a:pPr lvl="1"/>
            <a:r>
              <a:rPr lang="en-US" dirty="0"/>
              <a:t>Example (max): max(max(A,B), C) = max(A, max(B,C))</a:t>
            </a:r>
          </a:p>
          <a:p>
            <a:pPr lvl="1"/>
            <a:r>
              <a:rPr lang="en-US" dirty="0"/>
              <a:t>Is FP math associative? (A+B)+C =? A + (B+C)</a:t>
            </a:r>
          </a:p>
        </p:txBody>
      </p:sp>
    </p:spTree>
    <p:extLst>
      <p:ext uri="{BB962C8B-B14F-4D97-AF65-F5344CB8AC3E}">
        <p14:creationId xmlns:p14="http://schemas.microsoft.com/office/powerpoint/2010/main" val="428907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A/B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on final, lectures fresh in your mind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104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Life Cycle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04236" y="263525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432766" y="3758247"/>
            <a:ext cx="442970" cy="3806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64348" y="3810649"/>
            <a:ext cx="355675" cy="389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53526" y="2088973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356" y="4240569"/>
            <a:ext cx="1019117" cy="703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387" y="2154789"/>
            <a:ext cx="749289" cy="830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526" y="4206901"/>
            <a:ext cx="745864" cy="73714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964262" y="3161238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242" y="1960909"/>
            <a:ext cx="379917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Context</a:t>
            </a:r>
          </a:p>
          <a:p>
            <a:r>
              <a:rPr lang="en-US" sz="2400" dirty="0"/>
              <a:t>Question</a:t>
            </a:r>
          </a:p>
          <a:p>
            <a:r>
              <a:rPr lang="en-US" sz="2400" dirty="0"/>
              <a:t>Refine Question to an one answerable with data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09514" y="1949022"/>
            <a:ext cx="379917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Design</a:t>
            </a:r>
          </a:p>
          <a:p>
            <a:r>
              <a:rPr lang="en-US" sz="2400" dirty="0"/>
              <a:t>Data Collection</a:t>
            </a:r>
          </a:p>
          <a:p>
            <a:r>
              <a:rPr lang="en-US" sz="2400" dirty="0"/>
              <a:t>Data Cleaning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85244" y="3289302"/>
            <a:ext cx="4364641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Modeling</a:t>
            </a:r>
          </a:p>
          <a:p>
            <a:r>
              <a:rPr lang="en-US" sz="2400" dirty="0"/>
              <a:t>Test-train split</a:t>
            </a:r>
          </a:p>
          <a:p>
            <a:r>
              <a:rPr lang="en-US" sz="2400" dirty="0"/>
              <a:t>Loss function choice</a:t>
            </a:r>
          </a:p>
          <a:p>
            <a:r>
              <a:rPr lang="en-US" sz="2400" dirty="0"/>
              <a:t>Feature engineering</a:t>
            </a:r>
          </a:p>
          <a:p>
            <a:r>
              <a:rPr lang="en-US" sz="2400" dirty="0"/>
              <a:t>	Transformations, </a:t>
            </a:r>
          </a:p>
          <a:p>
            <a:r>
              <a:rPr lang="en-US" sz="2400" dirty="0"/>
              <a:t>	Dummy Variables</a:t>
            </a:r>
          </a:p>
          <a:p>
            <a:r>
              <a:rPr lang="en-US" sz="2400" dirty="0"/>
              <a:t>Model selection</a:t>
            </a:r>
          </a:p>
          <a:p>
            <a:r>
              <a:rPr lang="en-US" sz="2400" dirty="0"/>
              <a:t>	Best subset regression</a:t>
            </a:r>
          </a:p>
          <a:p>
            <a:r>
              <a:rPr lang="en-US" sz="2400" dirty="0"/>
              <a:t>	Cross-Validation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8705" y="4239030"/>
            <a:ext cx="37991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Model evaluation</a:t>
            </a:r>
          </a:p>
          <a:p>
            <a:r>
              <a:rPr lang="en-US" sz="2400" dirty="0"/>
              <a:t>Prediction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0411" y="3348984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BIAS!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464217" y="2975497"/>
            <a:ext cx="394260" cy="3854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181315" y="3313638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695676" y="4668198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186907" y="2897964"/>
            <a:ext cx="359728" cy="435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7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luck!!!!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your alarm!</a:t>
            </a:r>
          </a:p>
        </p:txBody>
      </p:sp>
    </p:spTree>
    <p:extLst>
      <p:ext uri="{BB962C8B-B14F-4D97-AF65-F5344CB8AC3E}">
        <p14:creationId xmlns:p14="http://schemas.microsoft.com/office/powerpoint/2010/main" val="119338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561609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831832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-3162589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-1401187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-1337687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-16887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477258"/>
            <a:ext cx="5334000" cy="138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918" y="2241403"/>
            <a:ext cx="3492500" cy="125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9392" y="2649682"/>
            <a:ext cx="34676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918" y="3737694"/>
            <a:ext cx="2298700" cy="1257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450" y="4139045"/>
            <a:ext cx="39581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Let σ</a:t>
            </a:r>
            <a:r>
              <a:rPr lang="en-US" baseline="30000" dirty="0"/>
              <a:t>2</a:t>
            </a:r>
            <a:r>
              <a:rPr lang="en-US" dirty="0"/>
              <a:t> be the variance for each X</a:t>
            </a:r>
            <a:r>
              <a:rPr lang="en-US" baseline="-25000" dirty="0"/>
              <a:t>i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918" y="5230952"/>
            <a:ext cx="1003300" cy="101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2150" y="5628408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Algebra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1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3160422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5038867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5319816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5134982"/>
            <a:ext cx="1003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2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340428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934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58592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1819994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1883494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204294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3698439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3979388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3794554"/>
            <a:ext cx="1003300" cy="10160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5077648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Error: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727" y="5661668"/>
            <a:ext cx="5588000" cy="99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86850" y="6203803"/>
            <a:ext cx="19479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Square root law</a:t>
            </a:r>
          </a:p>
        </p:txBody>
      </p:sp>
      <p:cxnSp>
        <p:nvCxnSpPr>
          <p:cNvPr id="15" name="Straight Arrow Connector 14"/>
          <p:cNvCxnSpPr>
            <a:stCxn id="9" idx="1"/>
          </p:cNvCxnSpPr>
          <p:nvPr/>
        </p:nvCxnSpPr>
        <p:spPr>
          <a:xfrm flipH="1" flipV="1">
            <a:off x="8585200" y="6385290"/>
            <a:ext cx="501650" cy="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25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95173"/>
            <a:ext cx="10801350" cy="1325563"/>
          </a:xfrm>
        </p:spPr>
        <p:txBody>
          <a:bodyPr/>
          <a:lstStyle/>
          <a:p>
            <a:r>
              <a:rPr lang="en-US" dirty="0"/>
              <a:t>Bias and Variance of Sample 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04725"/>
            <a:ext cx="10515600" cy="1136547"/>
          </a:xfrm>
        </p:spPr>
        <p:txBody>
          <a:bodyPr>
            <a:noAutofit/>
          </a:bodyPr>
          <a:lstStyle/>
          <a:p>
            <a:r>
              <a:rPr lang="en-US" sz="2400" dirty="0"/>
              <a:t>Is the sample mean biased?</a:t>
            </a:r>
          </a:p>
          <a:p>
            <a:pPr lvl="1"/>
            <a:r>
              <a:rPr lang="en-US" sz="2000" dirty="0"/>
              <a:t>No</a:t>
            </a:r>
          </a:p>
          <a:p>
            <a:r>
              <a:rPr lang="en-US" sz="2400" dirty="0"/>
              <a:t>How fast does the variance decrease with more data?</a:t>
            </a:r>
          </a:p>
          <a:p>
            <a:pPr lvl="1"/>
            <a:r>
              <a:rPr lang="en-US" sz="2000" dirty="0"/>
              <a:t>1/n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389349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Expected Value: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1819994"/>
            <a:ext cx="4356100" cy="138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1883494"/>
            <a:ext cx="2806700" cy="12573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3204294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3698439"/>
            <a:ext cx="5334000" cy="1384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14538" y="3979388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3794554"/>
            <a:ext cx="1003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2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1851" y="810536"/>
            <a:ext cx="10515600" cy="2852737"/>
          </a:xfrm>
        </p:spPr>
        <p:txBody>
          <a:bodyPr/>
          <a:lstStyle/>
          <a:p>
            <a:r>
              <a:rPr lang="en-US" dirty="0"/>
              <a:t>Least Squares</a:t>
            </a:r>
            <a:br>
              <a:rPr lang="en-US" dirty="0"/>
            </a:br>
            <a:r>
              <a:rPr lang="en-US" dirty="0"/>
              <a:t>Linear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756" y="2647610"/>
            <a:ext cx="4123245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Regression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4190" y="2862470"/>
            <a:ext cx="0" cy="3511826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721904" y="4809290"/>
            <a:ext cx="5625547" cy="33131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395792" y="3436845"/>
            <a:ext cx="180998" cy="1809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688382" y="3800254"/>
            <a:ext cx="180998" cy="1809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045109" y="4163663"/>
            <a:ext cx="180998" cy="1809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92773" y="4437385"/>
            <a:ext cx="180998" cy="1809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96062" y="5336861"/>
            <a:ext cx="180998" cy="1809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638417" y="2464384"/>
            <a:ext cx="180998" cy="1809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553200" y="2286000"/>
            <a:ext cx="4794251" cy="3747868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4432" y="1453661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Last Week:</a:t>
            </a:r>
          </a:p>
        </p:txBody>
      </p:sp>
    </p:spTree>
    <p:extLst>
      <p:ext uri="{BB962C8B-B14F-4D97-AF65-F5344CB8AC3E}">
        <p14:creationId xmlns:p14="http://schemas.microsoft.com/office/powerpoint/2010/main" val="117782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240031"/>
            <a:ext cx="632841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Kleiber’s</a:t>
            </a:r>
            <a:r>
              <a:rPr lang="en-US" sz="4000" dirty="0"/>
              <a:t> Equation</a:t>
            </a:r>
            <a:br>
              <a:rPr lang="en-US" sz="4000" dirty="0"/>
            </a:br>
            <a:r>
              <a:rPr lang="en-US" sz="4000" dirty="0"/>
              <a:t>and the Spherical Cat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0" y="240031"/>
            <a:ext cx="5859780" cy="5936934"/>
          </a:xfrm>
        </p:spPr>
        <p:txBody>
          <a:bodyPr>
            <a:normAutofit/>
          </a:bodyPr>
          <a:lstStyle/>
          <a:p>
            <a:r>
              <a:rPr lang="en-US" sz="2000" dirty="0"/>
              <a:t>Does a horse produce more heat per day </a:t>
            </a:r>
            <a:r>
              <a:rPr lang="en-US" sz="2000" i="1" dirty="0"/>
              <a:t>per</a:t>
            </a:r>
            <a:r>
              <a:rPr lang="en-US" sz="2000" dirty="0"/>
              <a:t> kilogram of body mass than a rat?</a:t>
            </a:r>
          </a:p>
          <a:p>
            <a:r>
              <a:rPr lang="en-US" sz="2000" dirty="0"/>
              <a:t>Explanatory Variable (X)</a:t>
            </a:r>
          </a:p>
          <a:p>
            <a:pPr lvl="1"/>
            <a:r>
              <a:rPr lang="en-US" sz="1800" dirty="0"/>
              <a:t>Mass in kilograms </a:t>
            </a:r>
          </a:p>
          <a:p>
            <a:r>
              <a:rPr lang="en-US" sz="2000" dirty="0"/>
              <a:t>Response (Y)</a:t>
            </a:r>
          </a:p>
          <a:p>
            <a:pPr lvl="1"/>
            <a:r>
              <a:rPr lang="en-US" sz="1800" dirty="0"/>
              <a:t>Metabolic rate: kilocalories per day</a:t>
            </a:r>
          </a:p>
          <a:p>
            <a:r>
              <a:rPr lang="en-US" sz="2400" dirty="0"/>
              <a:t>Linear model (transformed):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Minimize Squared Loss: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0"/>
            <a:ext cx="6350000" cy="4762500"/>
          </a:xfrm>
          <a:prstGeom prst="rect">
            <a:avLst/>
          </a:prstGeom>
          <a:effectLst>
            <a:softEdge rad="4064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04" y="5235170"/>
            <a:ext cx="4665890" cy="94462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958204" y="3208498"/>
            <a:ext cx="4135372" cy="1497137"/>
            <a:chOff x="7356813" y="3508128"/>
            <a:chExt cx="4135372" cy="149713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6813" y="3508128"/>
              <a:ext cx="4135372" cy="100760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168676" y="4586724"/>
              <a:ext cx="359394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178024" y="4605155"/>
              <a:ext cx="359394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b</a:t>
              </a:r>
            </a:p>
          </p:txBody>
        </p:sp>
        <p:sp>
          <p:nvSpPr>
            <p:cNvPr id="12" name="Left Brace 11"/>
            <p:cNvSpPr/>
            <p:nvPr/>
          </p:nvSpPr>
          <p:spPr>
            <a:xfrm rot="16200000">
              <a:off x="9235503" y="4068076"/>
              <a:ext cx="195614" cy="1010705"/>
            </a:xfrm>
            <a:prstGeom prst="lef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6200000">
              <a:off x="10255825" y="4451738"/>
              <a:ext cx="195614" cy="269971"/>
            </a:xfrm>
            <a:prstGeom prst="lef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2" name="Title 1"/>
          <p:cNvSpPr>
            <a:spLocks noGrp="1"/>
          </p:cNvSpPr>
          <p:nvPr>
            <p:ph type="title"/>
          </p:nvPr>
        </p:nvSpPr>
        <p:spPr>
          <a:xfrm>
            <a:off x="289696" y="320675"/>
            <a:ext cx="1080135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Formulas for the minimizing values:        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9317" y="1825625"/>
            <a:ext cx="10515600" cy="43513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Regression line:</a:t>
            </a:r>
          </a:p>
          <a:p>
            <a:endParaRPr lang="en-US" dirty="0"/>
          </a:p>
          <a:p>
            <a:r>
              <a:rPr lang="en-US" dirty="0"/>
              <a:t>Slope:</a:t>
            </a:r>
          </a:p>
          <a:p>
            <a:endParaRPr lang="en-US" dirty="0"/>
          </a:p>
          <a:p>
            <a:r>
              <a:rPr lang="en-US" dirty="0"/>
              <a:t>Intercept:</a:t>
            </a:r>
          </a:p>
          <a:p>
            <a:endParaRPr lang="en-US" dirty="0"/>
          </a:p>
          <a:p>
            <a:r>
              <a:rPr lang="en-US" dirty="0"/>
              <a:t>Sample Correlation: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0" y="2769022"/>
            <a:ext cx="1981200" cy="102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256" y="4187243"/>
            <a:ext cx="20701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670" y="1653958"/>
            <a:ext cx="20828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923" y="5187206"/>
            <a:ext cx="6908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12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Correlations for data with positive linear association (SDs = 1)</a:t>
            </a:r>
          </a:p>
        </p:txBody>
      </p:sp>
      <p:pic>
        <p:nvPicPr>
          <p:cNvPr id="6" name="Content Placeholder 5" descr="ExampleCors.pdf"/>
          <p:cNvPicPr>
            <a:picLocks noGrp="1" noChangeAspect="1"/>
          </p:cNvPicPr>
          <p:nvPr>
            <p:ph idx="1"/>
          </p:nvPr>
        </p:nvPicPr>
        <p:blipFill>
          <a:blip r:embed="rId2"/>
          <a:srcRect t="-23080" b="-23080"/>
          <a:stretch>
            <a:fillRect/>
          </a:stretch>
        </p:blipFill>
        <p:spPr>
          <a:xfrm>
            <a:off x="838200" y="1405212"/>
            <a:ext cx="10515600" cy="4351339"/>
          </a:xfrm>
        </p:spPr>
      </p:pic>
      <p:sp>
        <p:nvSpPr>
          <p:cNvPr id="3" name="TextBox 2"/>
          <p:cNvSpPr txBox="1"/>
          <p:nvPr/>
        </p:nvSpPr>
        <p:spPr>
          <a:xfrm>
            <a:off x="3611986" y="5387219"/>
            <a:ext cx="49680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What would negative correlation look like?</a:t>
            </a:r>
          </a:p>
        </p:txBody>
      </p:sp>
    </p:spTree>
    <p:extLst>
      <p:ext uri="{BB962C8B-B14F-4D97-AF65-F5344CB8AC3E}">
        <p14:creationId xmlns:p14="http://schemas.microsoft.com/office/powerpoint/2010/main" val="10098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Variance</a:t>
            </a:r>
            <a:br>
              <a:rPr lang="en-US" dirty="0"/>
            </a:br>
            <a:r>
              <a:rPr lang="en-US" dirty="0"/>
              <a:t>of Random Variables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9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uble Bracket 4"/>
          <p:cNvSpPr/>
          <p:nvPr/>
        </p:nvSpPr>
        <p:spPr>
          <a:xfrm>
            <a:off x="2900759" y="2562292"/>
            <a:ext cx="2209800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167459" y="2867092"/>
            <a:ext cx="4572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386659" y="2867092"/>
            <a:ext cx="4572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67459" y="3552892"/>
            <a:ext cx="4572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386659" y="3552892"/>
            <a:ext cx="4572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5659" y="3644282"/>
            <a:ext cx="1130300" cy="368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232" y="3669682"/>
            <a:ext cx="863600" cy="317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12289" y="2518852"/>
            <a:ext cx="610743" cy="2743200"/>
            <a:chOff x="2212289" y="2518852"/>
            <a:chExt cx="610743" cy="2743200"/>
          </a:xfrm>
        </p:grpSpPr>
        <p:sp>
          <p:nvSpPr>
            <p:cNvPr id="14" name="TextBox 13"/>
            <p:cNvSpPr txBox="1"/>
            <p:nvPr/>
          </p:nvSpPr>
          <p:spPr>
            <a:xfrm>
              <a:off x="2212289" y="2518852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15" name="Left Brace 14"/>
            <p:cNvSpPr/>
            <p:nvPr/>
          </p:nvSpPr>
          <p:spPr>
            <a:xfrm>
              <a:off x="2518232" y="2518852"/>
              <a:ext cx="304800" cy="2743200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3167459" y="4924492"/>
            <a:ext cx="4572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86659" y="4924492"/>
            <a:ext cx="4572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3853259" y="4461952"/>
            <a:ext cx="304800" cy="220980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01757" y="5566852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21559" y="1747922"/>
            <a:ext cx="4174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Covariate </a:t>
            </a:r>
            <a:r>
              <a:rPr lang="en-US" sz="2400"/>
              <a:t>(Design) Matrix</a:t>
            </a:r>
            <a:endParaRPr lang="en-US" sz="2400" dirty="0"/>
          </a:p>
        </p:txBody>
      </p:sp>
      <p:sp>
        <p:nvSpPr>
          <p:cNvPr id="21" name="Double Bracket 20"/>
          <p:cNvSpPr/>
          <p:nvPr/>
        </p:nvSpPr>
        <p:spPr>
          <a:xfrm>
            <a:off x="8434028" y="2518852"/>
            <a:ext cx="990600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492" y="3669682"/>
            <a:ext cx="8128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1628" y="3644282"/>
            <a:ext cx="939800" cy="3683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826549" y="2509076"/>
            <a:ext cx="610743" cy="2752976"/>
            <a:chOff x="7826549" y="2509076"/>
            <a:chExt cx="610743" cy="2752976"/>
          </a:xfrm>
        </p:grpSpPr>
        <p:sp>
          <p:nvSpPr>
            <p:cNvPr id="24" name="TextBox 23"/>
            <p:cNvSpPr txBox="1"/>
            <p:nvPr/>
          </p:nvSpPr>
          <p:spPr>
            <a:xfrm>
              <a:off x="7826549" y="2509076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25" name="Left Brace 24"/>
            <p:cNvSpPr/>
            <p:nvPr/>
          </p:nvSpPr>
          <p:spPr>
            <a:xfrm>
              <a:off x="8132492" y="2509076"/>
              <a:ext cx="304800" cy="2752976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Left Brace 25"/>
          <p:cNvSpPr/>
          <p:nvPr/>
        </p:nvSpPr>
        <p:spPr>
          <a:xfrm rot="16200000">
            <a:off x="8843273" y="5165523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706234" y="5566852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50891" y="1845508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Response Vector</a:t>
            </a:r>
            <a:endParaRPr lang="en-US" sz="2400" dirty="0"/>
          </a:p>
        </p:txBody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519509" y="56420"/>
            <a:ext cx="10801350" cy="1325563"/>
          </a:xfrm>
        </p:spPr>
        <p:txBody>
          <a:bodyPr/>
          <a:lstStyle/>
          <a:p>
            <a:r>
              <a:rPr lang="en-US" dirty="0"/>
              <a:t>Recalling Notation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838200" y="1291450"/>
            <a:ext cx="10515600" cy="1190684"/>
          </a:xfrm>
        </p:spPr>
        <p:txBody>
          <a:bodyPr/>
          <a:lstStyle/>
          <a:p>
            <a:r>
              <a:rPr lang="en-US" dirty="0"/>
              <a:t>Modeling the relationship between X and Y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06201" y="2995494"/>
            <a:ext cx="3308402" cy="523220"/>
            <a:chOff x="206201" y="2995494"/>
            <a:chExt cx="3308402" cy="523220"/>
          </a:xfrm>
        </p:grpSpPr>
        <p:sp>
          <p:nvSpPr>
            <p:cNvPr id="31" name="TextBox 30"/>
            <p:cNvSpPr txBox="1"/>
            <p:nvPr/>
          </p:nvSpPr>
          <p:spPr>
            <a:xfrm>
              <a:off x="206201" y="2995494"/>
              <a:ext cx="13412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7030A0"/>
                  </a:solidFill>
                </a:rPr>
                <a:t>Records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1848667" y="2995494"/>
              <a:ext cx="1665936" cy="294288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208" y="2665137"/>
            <a:ext cx="584200" cy="2438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9392" y="2548199"/>
            <a:ext cx="469900" cy="2794000"/>
          </a:xfrm>
          <a:prstGeom prst="rect">
            <a:avLst/>
          </a:prstGeom>
        </p:spPr>
      </p:pic>
      <p:sp>
        <p:nvSpPr>
          <p:cNvPr id="35" name="Content Placeholder 29"/>
          <p:cNvSpPr txBox="1">
            <a:spLocks/>
          </p:cNvSpPr>
          <p:nvPr/>
        </p:nvSpPr>
        <p:spPr>
          <a:xfrm>
            <a:off x="1148159" y="6038272"/>
            <a:ext cx="10515600" cy="619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n</a:t>
            </a:r>
            <a:r>
              <a:rPr lang="en-US" dirty="0"/>
              <a:t> records in </a:t>
            </a:r>
            <a:r>
              <a:rPr lang="en-US" b="1" i="1" dirty="0"/>
              <a:t>p</a:t>
            </a:r>
            <a:r>
              <a:rPr lang="en-US" dirty="0"/>
              <a:t> dimensions (columns or features)</a:t>
            </a:r>
          </a:p>
        </p:txBody>
      </p:sp>
    </p:spTree>
    <p:extLst>
      <p:ext uri="{BB962C8B-B14F-4D97-AF65-F5344CB8AC3E}">
        <p14:creationId xmlns:p14="http://schemas.microsoft.com/office/powerpoint/2010/main" val="141231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Regression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87" y="5664682"/>
            <a:ext cx="11576538" cy="1320899"/>
          </a:xfrm>
        </p:spPr>
        <p:txBody>
          <a:bodyPr/>
          <a:lstStyle/>
          <a:p>
            <a:r>
              <a:rPr lang="en-US" dirty="0"/>
              <a:t>Foundation of many machine learning and statistical methods.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1646238"/>
            <a:ext cx="4584700" cy="1346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543049" y="3111482"/>
            <a:ext cx="4845300" cy="2434155"/>
            <a:chOff x="2215579" y="3261763"/>
            <a:chExt cx="3352440" cy="1684180"/>
          </a:xfrm>
        </p:grpSpPr>
        <p:sp>
          <p:nvSpPr>
            <p:cNvPr id="7" name="Rectangle 6"/>
            <p:cNvSpPr/>
            <p:nvPr/>
          </p:nvSpPr>
          <p:spPr>
            <a:xfrm>
              <a:off x="2464904" y="3578087"/>
              <a:ext cx="1020418" cy="1060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307585" y="4035287"/>
              <a:ext cx="1020418" cy="1060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28192" y="35837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21866" y="326176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15579" y="348024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91571" y="457661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5302975" y="4030492"/>
              <a:ext cx="198783" cy="186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69368" y="393427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61525" y="37288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23304" y="3795907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=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9516" y="3857279"/>
              <a:ext cx="508000" cy="4191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2076" y="3967459"/>
              <a:ext cx="203200" cy="3429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199063" y="3856005"/>
            <a:ext cx="1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Record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732380" y="4196512"/>
            <a:ext cx="1253646" cy="34867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702725" y="3546520"/>
            <a:ext cx="990895" cy="477424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944047" y="3109010"/>
            <a:ext cx="253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Parameters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724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Estimation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model that minimizes the squared error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2292" y="5433021"/>
            <a:ext cx="209171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How do we minimize </a:t>
            </a:r>
            <a:r>
              <a:rPr lang="en-US"/>
              <a:t>the loss?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0785615" y="245027"/>
            <a:ext cx="978909" cy="1345480"/>
            <a:chOff x="7370492" y="2518852"/>
            <a:chExt cx="2054136" cy="2823347"/>
          </a:xfrm>
        </p:grpSpPr>
        <p:sp>
          <p:nvSpPr>
            <p:cNvPr id="25" name="Double Bracket 24"/>
            <p:cNvSpPr/>
            <p:nvPr/>
          </p:nvSpPr>
          <p:spPr>
            <a:xfrm>
              <a:off x="8434028" y="2518852"/>
              <a:ext cx="990600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0492" y="3669682"/>
              <a:ext cx="812800" cy="3175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9392" y="2548199"/>
              <a:ext cx="469900" cy="279400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8649141" y="234281"/>
            <a:ext cx="1734160" cy="1395754"/>
            <a:chOff x="1756232" y="2562292"/>
            <a:chExt cx="3354327" cy="2699760"/>
          </a:xfrm>
        </p:grpSpPr>
        <p:sp>
          <p:nvSpPr>
            <p:cNvPr id="29" name="Double Bracket 28"/>
            <p:cNvSpPr/>
            <p:nvPr/>
          </p:nvSpPr>
          <p:spPr>
            <a:xfrm>
              <a:off x="2900759" y="2562292"/>
              <a:ext cx="2209800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3167459" y="2867092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386659" y="2867092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167459" y="3552892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386659" y="3552892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6232" y="3669682"/>
              <a:ext cx="863600" cy="317500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>
              <a:off x="3167459" y="4924492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86659" y="4924492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5208" y="2665137"/>
              <a:ext cx="584200" cy="24384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415" y="2432051"/>
            <a:ext cx="64262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9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6738993"/>
            <a:ext cx="10801350" cy="1325563"/>
          </a:xfrm>
        </p:spPr>
        <p:txBody>
          <a:bodyPr/>
          <a:lstStyle/>
          <a:p>
            <a:r>
              <a:rPr lang="en-US" dirty="0"/>
              <a:t>Geometric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5413430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293026" y="-4186533"/>
            <a:ext cx="2946532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857" y="-3148456"/>
            <a:ext cx="1130300" cy="368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499" y="-3079143"/>
            <a:ext cx="863600" cy="317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4556" y="-422997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910499" y="-4229973"/>
            <a:ext cx="304800" cy="274320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3613892" y="-2655239"/>
            <a:ext cx="304800" cy="2946532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94024" y="-118197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p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8446554" y="-4240303"/>
            <a:ext cx="990600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018" y="-3089473"/>
            <a:ext cx="8128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154" y="-3114873"/>
            <a:ext cx="939800" cy="368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839075" y="-4250079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8145018" y="-4250079"/>
            <a:ext cx="304800" cy="2752976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8855799" y="-1593632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718760" y="-1192303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31" name="Group 30"/>
          <p:cNvGrpSpPr/>
          <p:nvPr/>
        </p:nvGrpSpPr>
        <p:grpSpPr>
          <a:xfrm rot="16200000">
            <a:off x="2649370" y="-3801766"/>
            <a:ext cx="2296659" cy="1930226"/>
            <a:chOff x="2559726" y="2902363"/>
            <a:chExt cx="1676400" cy="2057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597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7789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597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7789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5597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789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918" y="-4210956"/>
            <a:ext cx="469900" cy="2794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57467" y="-4772350"/>
            <a:ext cx="24176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Columns space of X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873970" y="-660782"/>
            <a:ext cx="10515600" cy="80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model </a:t>
            </a:r>
            <a:r>
              <a:rPr lang="en-US" dirty="0">
                <a:sym typeface="Wingdings"/>
              </a:rPr>
              <a:t> Y is a linear combination of columns X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 rot="16200000">
            <a:off x="8767048" y="757436"/>
            <a:ext cx="1474816" cy="153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519484" y="104887"/>
            <a:ext cx="442977" cy="533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22025" y="1539814"/>
            <a:ext cx="442977" cy="533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0877" y="659403"/>
            <a:ext cx="293686" cy="495595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1010325" y="599018"/>
            <a:ext cx="3313075" cy="511914"/>
            <a:chOff x="1010325" y="599018"/>
            <a:chExt cx="3313075" cy="51191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0325" y="599018"/>
              <a:ext cx="2565400" cy="444500"/>
            </a:xfrm>
            <a:prstGeom prst="rect">
              <a:avLst/>
            </a:prstGeom>
          </p:spPr>
        </p:pic>
        <p:sp>
          <p:nvSpPr>
            <p:cNvPr id="30" name="Right Arrow 29"/>
            <p:cNvSpPr/>
            <p:nvPr/>
          </p:nvSpPr>
          <p:spPr>
            <a:xfrm>
              <a:off x="4010250" y="666432"/>
              <a:ext cx="313150" cy="444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441903" y="174276"/>
            <a:ext cx="586924" cy="1599591"/>
            <a:chOff x="5193522" y="5194525"/>
            <a:chExt cx="990600" cy="2699760"/>
          </a:xfrm>
        </p:grpSpPr>
        <p:sp>
          <p:nvSpPr>
            <p:cNvPr id="46" name="Double Bracket 45"/>
            <p:cNvSpPr/>
            <p:nvPr/>
          </p:nvSpPr>
          <p:spPr>
            <a:xfrm>
              <a:off x="5193522" y="5194525"/>
              <a:ext cx="990600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08513" y="5222390"/>
              <a:ext cx="400939" cy="2644030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6300496" y="664545"/>
            <a:ext cx="4651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/>
              <a:t>=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838192" y="2006075"/>
            <a:ext cx="10515600" cy="80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Ŷ</a:t>
            </a:r>
            <a:r>
              <a:rPr lang="en-US" dirty="0"/>
              <a:t> is in the subspace spanned by the columns of X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316147" y="4623916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316147" y="5526538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336852" y="5521774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Parallelogram 46"/>
          <p:cNvSpPr/>
          <p:nvPr/>
        </p:nvSpPr>
        <p:spPr>
          <a:xfrm rot="1036562">
            <a:off x="393469" y="3515756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316147" y="2532508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5450" y="5526540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081508" y="5526540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2336853" y="2334829"/>
            <a:ext cx="1834678" cy="3186946"/>
            <a:chOff x="2336853" y="2334829"/>
            <a:chExt cx="1834678" cy="3186946"/>
          </a:xfrm>
        </p:grpSpPr>
        <p:cxnSp>
          <p:nvCxnSpPr>
            <p:cNvPr id="74" name="Straight Arrow Connector 73"/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3714355" y="2334829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/>
                <a:t>Y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19065" y="4219390"/>
            <a:ext cx="3395003" cy="2241521"/>
            <a:chOff x="1719065" y="4219390"/>
            <a:chExt cx="3395003" cy="2241521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2336851" y="5521775"/>
              <a:ext cx="2384455" cy="32495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1764915" y="4219390"/>
              <a:ext cx="58702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X</a:t>
              </a:r>
              <a:r>
                <a:rPr lang="en-US" sz="3200" baseline="30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527048" y="5876136"/>
              <a:ext cx="58702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X</a:t>
              </a:r>
              <a:r>
                <a:rPr lang="en-US" sz="3200" baseline="30000" dirty="0"/>
                <a:t>2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36850" y="4563672"/>
            <a:ext cx="1941192" cy="962868"/>
            <a:chOff x="2336850" y="4563672"/>
            <a:chExt cx="1941192" cy="962868"/>
          </a:xfrm>
        </p:grpSpPr>
        <p:cxnSp>
          <p:nvCxnSpPr>
            <p:cNvPr id="90" name="Straight Arrow Connector 89"/>
            <p:cNvCxnSpPr/>
            <p:nvPr/>
          </p:nvCxnSpPr>
          <p:spPr>
            <a:xfrm flipV="1">
              <a:off x="2336850" y="4563672"/>
              <a:ext cx="1834681" cy="962868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3574003" y="4669608"/>
              <a:ext cx="704039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Xθ</a:t>
              </a:r>
              <a:endParaRPr lang="en-US" sz="3200" dirty="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112331" y="2657995"/>
            <a:ext cx="1685077" cy="1906421"/>
            <a:chOff x="4112331" y="2657995"/>
            <a:chExt cx="1685077" cy="1906421"/>
          </a:xfrm>
        </p:grpSpPr>
        <p:cxnSp>
          <p:nvCxnSpPr>
            <p:cNvPr id="95" name="Straight Arrow Connector 94"/>
            <p:cNvCxnSpPr>
              <a:endCxn id="75" idx="3"/>
            </p:cNvCxnSpPr>
            <p:nvPr/>
          </p:nvCxnSpPr>
          <p:spPr>
            <a:xfrm flipV="1">
              <a:off x="4171531" y="2657995"/>
              <a:ext cx="0" cy="1906421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4112331" y="3453626"/>
              <a:ext cx="1685077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(Y </a:t>
              </a:r>
              <a:r>
                <a:rPr lang="mr-IN" sz="3200" dirty="0">
                  <a:solidFill>
                    <a:srgbClr val="C00000"/>
                  </a:solidFill>
                </a:rPr>
                <a:t>–</a:t>
              </a:r>
              <a:r>
                <a:rPr lang="en-US" sz="3200" dirty="0">
                  <a:solidFill>
                    <a:srgbClr val="C00000"/>
                  </a:solidFill>
                </a:rPr>
                <a:t> </a:t>
              </a:r>
              <a:r>
                <a:rPr lang="en-US" sz="3200" dirty="0" err="1">
                  <a:solidFill>
                    <a:srgbClr val="C00000"/>
                  </a:solidFill>
                </a:rPr>
                <a:t>Xθ</a:t>
              </a:r>
              <a:r>
                <a:rPr lang="en-US" sz="3200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858858" y="4217543"/>
            <a:ext cx="2908048" cy="699653"/>
            <a:chOff x="3858858" y="4217543"/>
            <a:chExt cx="2908048" cy="699653"/>
          </a:xfrm>
        </p:grpSpPr>
        <p:sp>
          <p:nvSpPr>
            <p:cNvPr id="107" name="Freeform 106"/>
            <p:cNvSpPr/>
            <p:nvPr/>
          </p:nvSpPr>
          <p:spPr>
            <a:xfrm>
              <a:off x="3858858" y="4217543"/>
              <a:ext cx="306658" cy="501395"/>
            </a:xfrm>
            <a:custGeom>
              <a:avLst/>
              <a:gdLst>
                <a:gd name="connsiteX0" fmla="*/ 306658 w 306658"/>
                <a:gd name="connsiteY0" fmla="*/ 0 h 496229"/>
                <a:gd name="connsiteX1" fmla="*/ 0 w 306658"/>
                <a:gd name="connsiteY1" fmla="*/ 161692 h 496229"/>
                <a:gd name="connsiteX2" fmla="*/ 22302 w 306658"/>
                <a:gd name="connsiteY2" fmla="*/ 496229 h 496229"/>
                <a:gd name="connsiteX0" fmla="*/ 306658 w 306658"/>
                <a:gd name="connsiteY0" fmla="*/ 0 h 501395"/>
                <a:gd name="connsiteX1" fmla="*/ 0 w 306658"/>
                <a:gd name="connsiteY1" fmla="*/ 161692 h 501395"/>
                <a:gd name="connsiteX2" fmla="*/ 1638 w 306658"/>
                <a:gd name="connsiteY2" fmla="*/ 501395 h 50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658" h="501395">
                  <a:moveTo>
                    <a:pt x="306658" y="0"/>
                  </a:moveTo>
                  <a:lnTo>
                    <a:pt x="0" y="161692"/>
                  </a:lnTo>
                  <a:lnTo>
                    <a:pt x="1638" y="501395"/>
                  </a:lnTo>
                </a:path>
              </a:pathLst>
            </a:cu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257886" y="4270865"/>
              <a:ext cx="250902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to subspace </a:t>
              </a:r>
            </a:p>
            <a:p>
              <a:r>
                <a:rPr lang="en-US" dirty="0"/>
                <a:t>Spanned by X</a:t>
              </a:r>
            </a:p>
          </p:txBody>
        </p:sp>
      </p:grpSp>
      <p:sp>
        <p:nvSpPr>
          <p:cNvPr id="120" name="TextBox 119"/>
          <p:cNvSpPr txBox="1"/>
          <p:nvPr/>
        </p:nvSpPr>
        <p:spPr>
          <a:xfrm rot="19208450">
            <a:off x="-434573" y="3982624"/>
            <a:ext cx="420499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Subspace spanned by X</a:t>
            </a:r>
            <a:r>
              <a:rPr lang="en-US" sz="2000" baseline="30000" dirty="0"/>
              <a:t>1</a:t>
            </a:r>
            <a:r>
              <a:rPr lang="en-US" sz="2000" dirty="0"/>
              <a:t> and X</a:t>
            </a:r>
            <a:r>
              <a:rPr lang="en-US" sz="2000" baseline="30000" dirty="0"/>
              <a:t>2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6914715" y="2904848"/>
            <a:ext cx="4474855" cy="1389860"/>
            <a:chOff x="6914715" y="2904848"/>
            <a:chExt cx="4474855" cy="1389860"/>
          </a:xfrm>
        </p:grpSpPr>
        <p:sp>
          <p:nvSpPr>
            <p:cNvPr id="110" name="Right Arrow 109"/>
            <p:cNvSpPr/>
            <p:nvPr/>
          </p:nvSpPr>
          <p:spPr>
            <a:xfrm>
              <a:off x="6914715" y="3850208"/>
              <a:ext cx="313150" cy="444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498991" y="3012992"/>
              <a:ext cx="288572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Definition </a:t>
              </a:r>
              <a:r>
                <a:rPr lang="en-US"/>
                <a:t>of orthogonal </a:t>
              </a:r>
              <a:endParaRPr lang="en-US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450625" y="2904848"/>
              <a:ext cx="3938945" cy="116760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68893" y="3494879"/>
              <a:ext cx="3022600" cy="46990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6926738" y="4384062"/>
            <a:ext cx="4521200" cy="1930400"/>
            <a:chOff x="6926738" y="4384062"/>
            <a:chExt cx="4521200" cy="1930400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26738" y="4384062"/>
              <a:ext cx="4521200" cy="1930400"/>
            </a:xfrm>
            <a:prstGeom prst="rect">
              <a:avLst/>
            </a:prstGeom>
          </p:spPr>
        </p:pic>
        <p:sp>
          <p:nvSpPr>
            <p:cNvPr id="117" name="TextBox 116"/>
            <p:cNvSpPr txBox="1"/>
            <p:nvPr/>
          </p:nvSpPr>
          <p:spPr>
            <a:xfrm>
              <a:off x="9765002" y="4917888"/>
              <a:ext cx="12698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</a:t>
              </a:r>
            </a:p>
            <a:p>
              <a:r>
                <a:rPr lang="en-US" dirty="0"/>
                <a:t>Equations</a:t>
              </a:r>
            </a:p>
          </p:txBody>
        </p:sp>
      </p:grpSp>
      <p:pic>
        <p:nvPicPr>
          <p:cNvPr id="131" name="Picture 1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9493" y="-3070160"/>
            <a:ext cx="2438400" cy="355600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6998342" y="130890"/>
            <a:ext cx="1746050" cy="1599818"/>
            <a:chOff x="6995868" y="4873453"/>
            <a:chExt cx="1746050" cy="1599818"/>
          </a:xfrm>
        </p:grpSpPr>
        <p:grpSp>
          <p:nvGrpSpPr>
            <p:cNvPr id="134" name="Group 133"/>
            <p:cNvGrpSpPr/>
            <p:nvPr/>
          </p:nvGrpSpPr>
          <p:grpSpPr>
            <a:xfrm>
              <a:off x="6995868" y="4873453"/>
              <a:ext cx="1746050" cy="1599818"/>
              <a:chOff x="2445426" y="720747"/>
              <a:chExt cx="2946532" cy="2699760"/>
            </a:xfrm>
          </p:grpSpPr>
          <p:sp>
            <p:nvSpPr>
              <p:cNvPr id="136" name="Double Bracket 135"/>
              <p:cNvSpPr/>
              <p:nvPr/>
            </p:nvSpPr>
            <p:spPr>
              <a:xfrm>
                <a:off x="2445426" y="720747"/>
                <a:ext cx="2946532" cy="2699760"/>
              </a:xfrm>
              <a:prstGeom prst="bracketPair">
                <a:avLst/>
              </a:prstGeom>
              <a:ln w="571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 rot="16200000">
                <a:off x="2801770" y="1105514"/>
                <a:ext cx="2296659" cy="1930226"/>
                <a:chOff x="2559726" y="2902363"/>
                <a:chExt cx="1676400" cy="205740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559726" y="29023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3778926" y="29023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559726" y="35881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3778926" y="35881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559726" y="49597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3778926" y="49597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27388" y="5530339"/>
              <a:ext cx="1424791" cy="207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53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Calculus and </a:t>
            </a:r>
            <a:br>
              <a:rPr lang="en-US" dirty="0"/>
            </a:br>
            <a:r>
              <a:rPr lang="en-US" dirty="0"/>
              <a:t>Least Squares Linear Reg.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6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4" y="393116"/>
            <a:ext cx="10515600" cy="4351339"/>
          </a:xfrm>
        </p:spPr>
        <p:txBody>
          <a:bodyPr/>
          <a:lstStyle/>
          <a:p>
            <a:r>
              <a:rPr lang="en-US" dirty="0"/>
              <a:t>Take the derivative (now gradient) of the loss: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92" y="1535633"/>
            <a:ext cx="11684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676" y="1263114"/>
            <a:ext cx="50800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676" y="2484530"/>
            <a:ext cx="9080500" cy="9398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59204" y="3584202"/>
            <a:ext cx="10515600" cy="60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Taking the gradient with respect to </a:t>
            </a:r>
            <a:r>
              <a:rPr lang="en-US" dirty="0" err="1"/>
              <a:t>θ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271" y="4595205"/>
            <a:ext cx="14224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892" y="4309354"/>
            <a:ext cx="8534400" cy="939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892" y="5573239"/>
            <a:ext cx="5041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0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4" y="393116"/>
            <a:ext cx="10515600" cy="4351339"/>
          </a:xfrm>
        </p:spPr>
        <p:txBody>
          <a:bodyPr/>
          <a:lstStyle/>
          <a:p>
            <a:r>
              <a:rPr lang="en-US" dirty="0"/>
              <a:t>Take the derivative (now gradient) of the loss: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92" y="1366922"/>
            <a:ext cx="11684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676" y="1131972"/>
            <a:ext cx="9080500" cy="9398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59204" y="2395857"/>
            <a:ext cx="10515600" cy="60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Taking the gradient with respect to </a:t>
            </a:r>
            <a:r>
              <a:rPr lang="en-US" dirty="0" err="1"/>
              <a:t>θ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71" y="3406860"/>
            <a:ext cx="1422400" cy="469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892" y="3134713"/>
            <a:ext cx="5041900" cy="93980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59204" y="4267813"/>
            <a:ext cx="10515600" cy="60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equal to zero and solve for </a:t>
            </a:r>
            <a:r>
              <a:rPr lang="en-US" dirty="0" err="1"/>
              <a:t>θ</a:t>
            </a:r>
            <a:r>
              <a:rPr lang="en-US" dirty="0"/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748" y="5041799"/>
            <a:ext cx="5080000" cy="1409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47471" y="5851338"/>
            <a:ext cx="21451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Normal Equations</a:t>
            </a:r>
          </a:p>
        </p:txBody>
      </p:sp>
    </p:spTree>
    <p:extLst>
      <p:ext uri="{BB962C8B-B14F-4D97-AF65-F5344CB8AC3E}">
        <p14:creationId xmlns:p14="http://schemas.microsoft.com/office/powerpoint/2010/main" val="152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Calculus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know:</a:t>
            </a:r>
          </a:p>
          <a:p>
            <a:endParaRPr lang="en-US" dirty="0"/>
          </a:p>
          <a:p>
            <a:r>
              <a:rPr lang="en-US" dirty="0"/>
              <a:t>We will not ask complex matrix calculus questions</a:t>
            </a:r>
          </a:p>
          <a:p>
            <a:pPr lvl="1"/>
            <a:r>
              <a:rPr lang="en-US" dirty="0"/>
              <a:t>We may ask you to compute gradient with respect to 1 dimension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72" y="2489379"/>
            <a:ext cx="27813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700" y="2438579"/>
            <a:ext cx="47244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22" y="4582863"/>
            <a:ext cx="5806017" cy="18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Bias (Intercept)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94000"/>
            <a:ext cx="10515600" cy="2209800"/>
          </a:xfrm>
        </p:spPr>
        <p:txBody>
          <a:bodyPr/>
          <a:lstStyle/>
          <a:p>
            <a:r>
              <a:rPr lang="en-US" dirty="0"/>
              <a:t>Notice the above equation is missing an intercept term</a:t>
            </a:r>
          </a:p>
          <a:p>
            <a:pPr lvl="1"/>
            <a:endParaRPr lang="en-US" dirty="0"/>
          </a:p>
          <a:p>
            <a:r>
              <a:rPr lang="en-US" b="1" dirty="0"/>
              <a:t>Solution:</a:t>
            </a:r>
            <a:r>
              <a:rPr lang="en-US" dirty="0"/>
              <a:t> Add an extra feature dimension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452" y="1490126"/>
            <a:ext cx="3971095" cy="1166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3359150"/>
            <a:ext cx="2260600" cy="419100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1174470" y="4433198"/>
            <a:ext cx="3118701" cy="2324377"/>
            <a:chOff x="1174470" y="4433198"/>
            <a:chExt cx="3118701" cy="2324377"/>
          </a:xfrm>
        </p:grpSpPr>
        <p:sp>
          <p:nvSpPr>
            <p:cNvPr id="15" name="Double Bracket 14"/>
            <p:cNvSpPr/>
            <p:nvPr/>
          </p:nvSpPr>
          <p:spPr>
            <a:xfrm>
              <a:off x="1829334" y="4565630"/>
              <a:ext cx="1685916" cy="1544721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6448" y="5159586"/>
              <a:ext cx="646723" cy="21073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4470" y="5199245"/>
              <a:ext cx="494126" cy="18166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261583" y="4433198"/>
              <a:ext cx="339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19" name="Left Brace 18"/>
            <p:cNvSpPr/>
            <p:nvPr/>
          </p:nvSpPr>
          <p:spPr>
            <a:xfrm>
              <a:off x="1610463" y="4540775"/>
              <a:ext cx="174397" cy="1569576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Brace 19"/>
            <p:cNvSpPr/>
            <p:nvPr/>
          </p:nvSpPr>
          <p:spPr>
            <a:xfrm rot="16200000">
              <a:off x="2585093" y="5441790"/>
              <a:ext cx="174397" cy="1685916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84860" y="6295910"/>
              <a:ext cx="405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p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981931" y="4740027"/>
              <a:ext cx="1314079" cy="1177182"/>
              <a:chOff x="2559726" y="2902363"/>
              <a:chExt cx="1676400" cy="2057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2913" y="4625418"/>
              <a:ext cx="334262" cy="1395179"/>
            </a:xfrm>
            <a:prstGeom prst="rect">
              <a:avLst/>
            </a:prstGeom>
          </p:spPr>
        </p:pic>
      </p:grpSp>
      <p:sp>
        <p:nvSpPr>
          <p:cNvPr id="31" name="Right Arrow 30"/>
          <p:cNvSpPr/>
          <p:nvPr/>
        </p:nvSpPr>
        <p:spPr>
          <a:xfrm>
            <a:off x="4921314" y="5122969"/>
            <a:ext cx="416803" cy="3339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6264" y="5036018"/>
            <a:ext cx="1689100" cy="431800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5806365" y="4429040"/>
            <a:ext cx="3968813" cy="2324377"/>
            <a:chOff x="5806365" y="4429040"/>
            <a:chExt cx="3968813" cy="2324377"/>
          </a:xfrm>
        </p:grpSpPr>
        <p:sp>
          <p:nvSpPr>
            <p:cNvPr id="47" name="Double Bracket 46"/>
            <p:cNvSpPr/>
            <p:nvPr/>
          </p:nvSpPr>
          <p:spPr>
            <a:xfrm>
              <a:off x="7381515" y="4561472"/>
              <a:ext cx="2242171" cy="1544721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843745" y="4429040"/>
              <a:ext cx="339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1" name="Left Brace 50"/>
            <p:cNvSpPr/>
            <p:nvPr/>
          </p:nvSpPr>
          <p:spPr>
            <a:xfrm>
              <a:off x="7192625" y="4536617"/>
              <a:ext cx="174397" cy="1569576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 Brace 51"/>
            <p:cNvSpPr/>
            <p:nvPr/>
          </p:nvSpPr>
          <p:spPr>
            <a:xfrm rot="16200000">
              <a:off x="8504058" y="5100828"/>
              <a:ext cx="178557" cy="2363683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67021" y="6291752"/>
              <a:ext cx="1152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p+1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7564093" y="4735869"/>
              <a:ext cx="1314079" cy="1177182"/>
              <a:chOff x="2559726" y="2902363"/>
              <a:chExt cx="1676400" cy="20574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75" y="4621260"/>
              <a:ext cx="334262" cy="139517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6365" y="5046892"/>
              <a:ext cx="1331035" cy="420926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8978900" y="4440571"/>
              <a:ext cx="38985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C00000"/>
                  </a:solidFill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987189" y="4867198"/>
              <a:ext cx="38985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C00000"/>
                  </a:solidFill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987189" y="5515375"/>
              <a:ext cx="38985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C00000"/>
                  </a:solidFill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852083" y="5645421"/>
            <a:ext cx="186621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transformation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6718300" y="1709174"/>
            <a:ext cx="3551979" cy="2100382"/>
            <a:chOff x="6718300" y="1709174"/>
            <a:chExt cx="3551979" cy="2100382"/>
          </a:xfrm>
        </p:grpSpPr>
        <p:sp>
          <p:nvSpPr>
            <p:cNvPr id="73" name="Oval 72"/>
            <p:cNvSpPr/>
            <p:nvPr/>
          </p:nvSpPr>
          <p:spPr>
            <a:xfrm>
              <a:off x="8308981" y="1709174"/>
              <a:ext cx="916966" cy="600077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45378" y="1831090"/>
              <a:ext cx="673100" cy="330200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6718300" y="2309251"/>
              <a:ext cx="3551979" cy="1500305"/>
              <a:chOff x="6718300" y="2309251"/>
              <a:chExt cx="3551979" cy="150030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718300" y="3302445"/>
                <a:ext cx="3551979" cy="507111"/>
                <a:chOff x="6908800" y="3543745"/>
                <a:chExt cx="3551979" cy="507111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7878021" y="3612634"/>
                  <a:ext cx="2582758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bias or intercept term</a:t>
                  </a:r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6908800" y="3543745"/>
                  <a:ext cx="419100" cy="507111"/>
                </a:xfrm>
                <a:prstGeom prst="ellipse">
                  <a:avLst/>
                </a:prstGeom>
                <a:noFill/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" name="Straight Arrow Connector 8"/>
                <p:cNvCxnSpPr>
                  <a:stCxn id="6" idx="1"/>
                  <a:endCxn id="7" idx="6"/>
                </p:cNvCxnSpPr>
                <p:nvPr/>
              </p:nvCxnSpPr>
              <p:spPr>
                <a:xfrm flipH="1">
                  <a:off x="7327900" y="3797300"/>
                  <a:ext cx="550121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Straight Arrow Connector 73"/>
              <p:cNvCxnSpPr>
                <a:stCxn id="6" idx="0"/>
                <a:endCxn id="73" idx="4"/>
              </p:cNvCxnSpPr>
              <p:nvPr/>
            </p:nvCxnSpPr>
            <p:spPr>
              <a:xfrm flipH="1" flipV="1">
                <a:off x="8767464" y="2309251"/>
                <a:ext cx="211436" cy="10620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67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3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Expected Value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54818"/>
            <a:ext cx="10515600" cy="2944665"/>
          </a:xfrm>
        </p:spPr>
        <p:txBody>
          <a:bodyPr/>
          <a:lstStyle/>
          <a:p>
            <a:r>
              <a:rPr lang="en-US" dirty="0"/>
              <a:t>Computing expectations: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Linearity of expectation [independence </a:t>
            </a:r>
            <a:r>
              <a:rPr lang="en-US" b="1" dirty="0"/>
              <a:t>not</a:t>
            </a:r>
            <a:r>
              <a:rPr lang="en-US" dirty="0"/>
              <a:t> required]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1812391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5899483"/>
            <a:ext cx="7264400" cy="4699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319617" y="3484870"/>
          <a:ext cx="16893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</a:t>
                      </a:r>
                      <a:r>
                        <a:rPr lang="en-US" dirty="0"/>
                        <a:t>(X = 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993" y="3722301"/>
            <a:ext cx="7683500" cy="46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85984" y="4500114"/>
            <a:ext cx="29770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Note X can never be 1.3</a:t>
            </a:r>
          </a:p>
        </p:txBody>
      </p:sp>
    </p:spTree>
    <p:extLst>
      <p:ext uri="{BB962C8B-B14F-4D97-AF65-F5344CB8AC3E}">
        <p14:creationId xmlns:p14="http://schemas.microsoft.com/office/powerpoint/2010/main" val="89753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55" y="43076"/>
            <a:ext cx="10801350" cy="1325563"/>
          </a:xfrm>
        </p:spPr>
        <p:txBody>
          <a:bodyPr/>
          <a:lstStyle/>
          <a:p>
            <a:r>
              <a:rPr lang="en-US" b="1" dirty="0"/>
              <a:t>Recap: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1368639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Linear models with feature functions: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Feature Functions: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80" y="3506078"/>
            <a:ext cx="2324100" cy="4318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970099" y="4258872"/>
            <a:ext cx="5905811" cy="2243170"/>
            <a:chOff x="1189470" y="2575617"/>
            <a:chExt cx="5905811" cy="2243170"/>
          </a:xfrm>
        </p:grpSpPr>
        <p:grpSp>
          <p:nvGrpSpPr>
            <p:cNvPr id="18" name="Group 17"/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stealt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655" y="1838884"/>
            <a:ext cx="3822700" cy="13462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470778" y="206510"/>
            <a:ext cx="690445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62683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30704"/>
            <a:ext cx="10801350" cy="1325563"/>
          </a:xfrm>
        </p:spPr>
        <p:txBody>
          <a:bodyPr/>
          <a:lstStyle/>
          <a:p>
            <a:r>
              <a:rPr lang="en-US" dirty="0"/>
              <a:t>One Hot Encoding (dummy encoding)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4538"/>
            <a:ext cx="10515600" cy="4673599"/>
          </a:xfrm>
        </p:spPr>
        <p:txBody>
          <a:bodyPr/>
          <a:lstStyle/>
          <a:p>
            <a:r>
              <a:rPr lang="en-US" dirty="0"/>
              <a:t>Transform categorical feature into many binary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One-hot-encoding: multiple “wires” for possible values one is hot 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25924" y="1841792"/>
          <a:ext cx="1158082" cy="1847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906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156560" y="1841788"/>
          <a:ext cx="6550767" cy="1847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CA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NY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WA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WY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203738" y="2497741"/>
            <a:ext cx="539965" cy="62705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714736" y="4389678"/>
            <a:ext cx="4519755" cy="1959023"/>
            <a:chOff x="4156559" y="4524030"/>
            <a:chExt cx="4519755" cy="1959023"/>
          </a:xfrm>
        </p:grpSpPr>
        <p:grpSp>
          <p:nvGrpSpPr>
            <p:cNvPr id="7" name="Group 6"/>
            <p:cNvGrpSpPr/>
            <p:nvPr/>
          </p:nvGrpSpPr>
          <p:grpSpPr>
            <a:xfrm>
              <a:off x="4156559" y="6215555"/>
              <a:ext cx="343508" cy="267498"/>
              <a:chOff x="1398493" y="3004457"/>
              <a:chExt cx="824753" cy="64225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398493" y="3048000"/>
                <a:ext cx="824753" cy="185057"/>
                <a:chOff x="1398493" y="3048000"/>
                <a:chExt cx="824753" cy="185057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398493" y="3048000"/>
                  <a:ext cx="824753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600838" y="3233057"/>
                  <a:ext cx="420063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1398493" y="3418114"/>
                <a:ext cx="824753" cy="185057"/>
                <a:chOff x="1398493" y="3048000"/>
                <a:chExt cx="824753" cy="185057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>
                  <a:off x="1398493" y="3048000"/>
                  <a:ext cx="824753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600838" y="3233057"/>
                  <a:ext cx="420063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Oval 9"/>
              <p:cNvSpPr/>
              <p:nvPr/>
            </p:nvSpPr>
            <p:spPr>
              <a:xfrm>
                <a:off x="1774372" y="3559627"/>
                <a:ext cx="87086" cy="8708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778212" y="3004457"/>
                <a:ext cx="87086" cy="8708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Elbow Connector 15"/>
            <p:cNvCxnSpPr>
              <a:stCxn id="57" idx="4"/>
              <a:endCxn id="63" idx="6"/>
            </p:cNvCxnSpPr>
            <p:nvPr/>
          </p:nvCxnSpPr>
          <p:spPr>
            <a:xfrm rot="5400000" flipH="1" flipV="1">
              <a:off x="6053976" y="4392670"/>
              <a:ext cx="367654" cy="3813112"/>
            </a:xfrm>
            <a:prstGeom prst="bentConnector4">
              <a:avLst>
                <a:gd name="adj1" fmla="val -25897"/>
                <a:gd name="adj2" fmla="val 10249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7414734" y="5780239"/>
              <a:ext cx="1192276" cy="543718"/>
              <a:chOff x="7163876" y="4472455"/>
              <a:chExt cx="2862620" cy="130545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173685" y="4472455"/>
                <a:ext cx="1687286" cy="1305452"/>
                <a:chOff x="6161314" y="1591461"/>
                <a:chExt cx="1687286" cy="1305452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7213099" y="2139869"/>
                  <a:ext cx="0" cy="5126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161314" y="2396170"/>
                  <a:ext cx="1687286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riangle 23"/>
                <p:cNvSpPr/>
                <p:nvPr/>
              </p:nvSpPr>
              <p:spPr>
                <a:xfrm rot="5400000">
                  <a:off x="6716485" y="2166258"/>
                  <a:ext cx="533400" cy="459828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7317029" y="1591461"/>
                  <a:ext cx="362326" cy="392206"/>
                  <a:chOff x="6888592" y="1317171"/>
                  <a:chExt cx="362326" cy="392206"/>
                </a:xfrm>
              </p:grpSpPr>
              <p:cxnSp>
                <p:nvCxnSpPr>
                  <p:cNvPr id="27" name="Straight Connector 26"/>
                  <p:cNvCxnSpPr/>
                  <p:nvPr/>
                </p:nvCxnSpPr>
                <p:spPr>
                  <a:xfrm flipH="1">
                    <a:off x="6888592" y="1317171"/>
                    <a:ext cx="241551" cy="29785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 flipH="1">
                    <a:off x="7009367" y="1411519"/>
                    <a:ext cx="241551" cy="29785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" name="Oval 25"/>
                <p:cNvSpPr/>
                <p:nvPr/>
              </p:nvSpPr>
              <p:spPr>
                <a:xfrm>
                  <a:off x="6508624" y="1895428"/>
                  <a:ext cx="1001485" cy="1001485"/>
                </a:xfrm>
                <a:prstGeom prst="ellips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9235895" y="4770312"/>
                <a:ext cx="79060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Fish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828599" y="5233621"/>
                <a:ext cx="87086" cy="8708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7163876" y="5233621"/>
                <a:ext cx="87086" cy="8708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7414733" y="5198042"/>
              <a:ext cx="1261581" cy="543718"/>
              <a:chOff x="7163876" y="4472455"/>
              <a:chExt cx="3029020" cy="1305452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173685" y="4472455"/>
                <a:ext cx="1687286" cy="1305452"/>
                <a:chOff x="6161314" y="1591461"/>
                <a:chExt cx="1687286" cy="1305452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6508624" y="1895428"/>
                  <a:ext cx="1001485" cy="1001485"/>
                </a:xfrm>
                <a:prstGeom prst="ellipse">
                  <a:avLst/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7213099" y="2139869"/>
                  <a:ext cx="0" cy="5126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6161314" y="2396170"/>
                  <a:ext cx="1687286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riangle 36"/>
                <p:cNvSpPr/>
                <p:nvPr/>
              </p:nvSpPr>
              <p:spPr>
                <a:xfrm rot="5400000">
                  <a:off x="6716485" y="2166258"/>
                  <a:ext cx="533400" cy="459828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7317029" y="1591461"/>
                  <a:ext cx="362326" cy="392206"/>
                  <a:chOff x="6888592" y="1317171"/>
                  <a:chExt cx="362326" cy="392206"/>
                </a:xfrm>
              </p:grpSpPr>
              <p:cxnSp>
                <p:nvCxnSpPr>
                  <p:cNvPr id="39" name="Straight Connector 38"/>
                  <p:cNvCxnSpPr/>
                  <p:nvPr/>
                </p:nvCxnSpPr>
                <p:spPr>
                  <a:xfrm flipH="1">
                    <a:off x="6888592" y="1317171"/>
                    <a:ext cx="241551" cy="29785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/>
                  <p:cNvCxnSpPr/>
                  <p:nvPr/>
                </p:nvCxnSpPr>
                <p:spPr>
                  <a:xfrm flipH="1">
                    <a:off x="7009367" y="1411519"/>
                    <a:ext cx="241551" cy="29785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1" name="TextBox 30"/>
              <p:cNvSpPr txBox="1"/>
              <p:nvPr/>
            </p:nvSpPr>
            <p:spPr>
              <a:xfrm>
                <a:off x="9262832" y="4737654"/>
                <a:ext cx="930064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Dog</a:t>
                </a:r>
                <a:endParaRPr lang="en-US" sz="2800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828599" y="5233621"/>
                <a:ext cx="87086" cy="8708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163876" y="5233621"/>
                <a:ext cx="87086" cy="8708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414733" y="4524030"/>
              <a:ext cx="1180473" cy="543718"/>
              <a:chOff x="7163876" y="4472455"/>
              <a:chExt cx="2834282" cy="130545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7173685" y="4472455"/>
                <a:ext cx="1687286" cy="1305452"/>
                <a:chOff x="6161314" y="1591461"/>
                <a:chExt cx="1687286" cy="1305452"/>
              </a:xfrm>
            </p:grpSpPr>
            <p:cxnSp>
              <p:nvCxnSpPr>
                <p:cNvPr id="46" name="Straight Connector 45"/>
                <p:cNvCxnSpPr/>
                <p:nvPr/>
              </p:nvCxnSpPr>
              <p:spPr>
                <a:xfrm flipH="1">
                  <a:off x="7213099" y="2139869"/>
                  <a:ext cx="0" cy="5126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6161314" y="2396170"/>
                  <a:ext cx="1687286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riangle 47"/>
                <p:cNvSpPr/>
                <p:nvPr/>
              </p:nvSpPr>
              <p:spPr>
                <a:xfrm rot="5400000">
                  <a:off x="6716485" y="2166258"/>
                  <a:ext cx="533400" cy="459828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7317029" y="1591461"/>
                  <a:ext cx="362326" cy="392206"/>
                  <a:chOff x="6888592" y="1317171"/>
                  <a:chExt cx="362326" cy="392206"/>
                </a:xfrm>
              </p:grpSpPr>
              <p:cxnSp>
                <p:nvCxnSpPr>
                  <p:cNvPr id="51" name="Straight Connector 50"/>
                  <p:cNvCxnSpPr/>
                  <p:nvPr/>
                </p:nvCxnSpPr>
                <p:spPr>
                  <a:xfrm flipH="1">
                    <a:off x="6888592" y="1317171"/>
                    <a:ext cx="241551" cy="29785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flipH="1">
                    <a:off x="7009367" y="1411519"/>
                    <a:ext cx="241551" cy="29785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" name="Oval 49"/>
                <p:cNvSpPr/>
                <p:nvPr/>
              </p:nvSpPr>
              <p:spPr>
                <a:xfrm>
                  <a:off x="6508624" y="1895428"/>
                  <a:ext cx="1001485" cy="1001485"/>
                </a:xfrm>
                <a:prstGeom prst="ellips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9154656" y="4770312"/>
                <a:ext cx="843502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Cat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828599" y="5233621"/>
                <a:ext cx="87086" cy="8708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163876" y="5233621"/>
                <a:ext cx="87086" cy="8708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431862" y="4793236"/>
              <a:ext cx="394269" cy="168179"/>
              <a:chOff x="3733800" y="2551883"/>
              <a:chExt cx="946628" cy="403792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3733800" y="279848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28028" y="280327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/>
              <p:nvPr/>
            </p:nvCxnSpPr>
            <p:spPr>
              <a:xfrm flipV="1">
                <a:off x="3886200" y="2551883"/>
                <a:ext cx="687302" cy="3227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Elbow Connector 56"/>
            <p:cNvCxnSpPr>
              <a:stCxn id="57" idx="4"/>
              <a:endCxn id="72" idx="6"/>
            </p:cNvCxnSpPr>
            <p:nvPr/>
          </p:nvCxnSpPr>
          <p:spPr>
            <a:xfrm rot="5400000" flipH="1" flipV="1">
              <a:off x="5762877" y="4101571"/>
              <a:ext cx="949852" cy="3813112"/>
            </a:xfrm>
            <a:prstGeom prst="bentConnector4">
              <a:avLst>
                <a:gd name="adj1" fmla="val -10024"/>
                <a:gd name="adj2" fmla="val 10249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57" idx="4"/>
            </p:cNvCxnSpPr>
            <p:nvPr/>
          </p:nvCxnSpPr>
          <p:spPr>
            <a:xfrm rot="5400000" flipH="1" flipV="1">
              <a:off x="5425872" y="3764566"/>
              <a:ext cx="1623863" cy="3813112"/>
            </a:xfrm>
            <a:prstGeom prst="bentConnector4">
              <a:avLst>
                <a:gd name="adj1" fmla="val -5863"/>
                <a:gd name="adj2" fmla="val 10249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5422963" y="5172802"/>
              <a:ext cx="394269" cy="65471"/>
              <a:chOff x="3733800" y="2798480"/>
              <a:chExt cx="946628" cy="157195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3733800" y="279848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4528028" y="280327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 flipV="1">
                <a:off x="3886200" y="2825593"/>
                <a:ext cx="664146" cy="490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5428794" y="5491757"/>
              <a:ext cx="394269" cy="168179"/>
              <a:chOff x="3733800" y="2551883"/>
              <a:chExt cx="946628" cy="403792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3733800" y="279848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4528028" y="280327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3886200" y="2551883"/>
                <a:ext cx="687302" cy="3227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Elbow Connector 66"/>
            <p:cNvCxnSpPr>
              <a:stCxn id="58" idx="0"/>
            </p:cNvCxnSpPr>
            <p:nvPr/>
          </p:nvCxnSpPr>
          <p:spPr>
            <a:xfrm rot="5400000" flipH="1" flipV="1">
              <a:off x="4238417" y="5022110"/>
              <a:ext cx="1287874" cy="1099015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8" idx="0"/>
            </p:cNvCxnSpPr>
            <p:nvPr/>
          </p:nvCxnSpPr>
          <p:spPr>
            <a:xfrm rot="5400000" flipH="1" flipV="1">
              <a:off x="4372397" y="5164989"/>
              <a:ext cx="1011016" cy="1090116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/>
            <p:cNvCxnSpPr>
              <a:stCxn id="58" idx="0"/>
            </p:cNvCxnSpPr>
            <p:nvPr/>
          </p:nvCxnSpPr>
          <p:spPr>
            <a:xfrm rot="5400000" flipH="1" flipV="1">
              <a:off x="4586144" y="5372905"/>
              <a:ext cx="589353" cy="1095947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Elbow Connector 69"/>
            <p:cNvCxnSpPr/>
            <p:nvPr/>
          </p:nvCxnSpPr>
          <p:spPr>
            <a:xfrm flipV="1">
              <a:off x="5826131" y="4859190"/>
              <a:ext cx="1588603" cy="7048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/>
            <p:nvPr/>
          </p:nvCxnSpPr>
          <p:spPr>
            <a:xfrm>
              <a:off x="5817232" y="5206536"/>
              <a:ext cx="1597502" cy="32666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endCxn id="67" idx="2"/>
            </p:cNvCxnSpPr>
            <p:nvPr/>
          </p:nvCxnSpPr>
          <p:spPr>
            <a:xfrm>
              <a:off x="5823063" y="5628199"/>
              <a:ext cx="1591671" cy="4872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41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5963755" y="2080592"/>
            <a:ext cx="0" cy="3511826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71469" y="4027412"/>
            <a:ext cx="5625547" cy="33131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902765" y="1504122"/>
            <a:ext cx="4794251" cy="3747868"/>
            <a:chOff x="3902765" y="1504122"/>
            <a:chExt cx="4794251" cy="3747868"/>
          </a:xfrm>
        </p:grpSpPr>
        <p:sp>
          <p:nvSpPr>
            <p:cNvPr id="10" name="Oval 9"/>
            <p:cNvSpPr/>
            <p:nvPr/>
          </p:nvSpPr>
          <p:spPr>
            <a:xfrm>
              <a:off x="6745357" y="2654967"/>
              <a:ext cx="180998" cy="180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037947" y="3018376"/>
              <a:ext cx="180998" cy="180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394674" y="3381785"/>
              <a:ext cx="180998" cy="180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42338" y="3655507"/>
              <a:ext cx="180998" cy="180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945627" y="4554983"/>
              <a:ext cx="180998" cy="180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987982" y="1682506"/>
              <a:ext cx="180998" cy="180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3902765" y="1504122"/>
              <a:ext cx="4794251" cy="3747868"/>
            </a:xfrm>
            <a:prstGeom prst="line">
              <a:avLst/>
            </a:prstGeom>
            <a:ln w="381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6171438" y="2112876"/>
            <a:ext cx="180998" cy="1809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28" y="2476285"/>
            <a:ext cx="180998" cy="1809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820755" y="2839694"/>
            <a:ext cx="180998" cy="1809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68419" y="3113416"/>
            <a:ext cx="180998" cy="1809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371708" y="4012892"/>
            <a:ext cx="180998" cy="1809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14063" y="1140415"/>
            <a:ext cx="180998" cy="1809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328846" y="962031"/>
            <a:ext cx="4794251" cy="3747868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315785" y="3263721"/>
            <a:ext cx="180998" cy="1809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608375" y="3627130"/>
            <a:ext cx="180998" cy="1809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65102" y="3990539"/>
            <a:ext cx="180998" cy="1809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12766" y="4264261"/>
            <a:ext cx="180998" cy="1809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516055" y="5163737"/>
            <a:ext cx="180998" cy="1809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558410" y="2291260"/>
            <a:ext cx="180998" cy="1809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473193" y="2112876"/>
            <a:ext cx="4794251" cy="3747868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020819" y="3265816"/>
            <a:ext cx="180998" cy="1809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524108" y="4165292"/>
            <a:ext cx="180998" cy="1809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73432" y="4525172"/>
            <a:ext cx="135541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Group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84562" y="5374581"/>
            <a:ext cx="13554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Group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0712" y="6042577"/>
            <a:ext cx="135541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Group 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40904" y="755374"/>
            <a:ext cx="3611802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Adding Dummy variables to a model yields parallel fitted lines</a:t>
            </a:r>
          </a:p>
        </p:txBody>
      </p:sp>
    </p:spTree>
    <p:extLst>
      <p:ext uri="{BB962C8B-B14F-4D97-AF65-F5344CB8AC3E}">
        <p14:creationId xmlns:p14="http://schemas.microsoft.com/office/powerpoint/2010/main" val="15741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355385"/>
            <a:ext cx="10515600" cy="7157523"/>
          </a:xfrm>
        </p:spPr>
        <p:txBody>
          <a:bodyPr>
            <a:normAutofit/>
          </a:bodyPr>
          <a:lstStyle/>
          <a:p>
            <a:r>
              <a:rPr lang="en-US" b="1" dirty="0"/>
              <a:t>One-hot encoding:</a:t>
            </a:r>
            <a:r>
              <a:rPr lang="en-US" dirty="0"/>
              <a:t> </a:t>
            </a:r>
            <a:r>
              <a:rPr lang="en-US" i="1" dirty="0"/>
              <a:t>Categorical Data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r>
              <a:rPr lang="en-US" b="1" dirty="0"/>
              <a:t>Bag-of-words &amp; N-gram: </a:t>
            </a:r>
            <a:r>
              <a:rPr lang="en-US" i="1" dirty="0"/>
              <a:t>Text Data</a:t>
            </a:r>
          </a:p>
          <a:p>
            <a:endParaRPr lang="en-US" b="1" i="1" dirty="0"/>
          </a:p>
          <a:p>
            <a:pPr lvl="1"/>
            <a:endParaRPr lang="en-US" b="1" i="1" dirty="0"/>
          </a:p>
          <a:p>
            <a:pPr lvl="2"/>
            <a:endParaRPr lang="en-US" b="1" i="1" dirty="0"/>
          </a:p>
          <a:p>
            <a:pPr lvl="2"/>
            <a:endParaRPr lang="en-US" b="1" i="1" dirty="0"/>
          </a:p>
          <a:p>
            <a:r>
              <a:rPr lang="en-US" b="1" dirty="0"/>
              <a:t>Custom Features: </a:t>
            </a:r>
            <a:r>
              <a:rPr lang="en-US" i="1" dirty="0"/>
              <a:t>Domain Knowledge</a:t>
            </a:r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9" y="895586"/>
            <a:ext cx="7657241" cy="17684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779" y="3482359"/>
            <a:ext cx="7311686" cy="176456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842" y="5830674"/>
            <a:ext cx="6183114" cy="6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65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6136"/>
          <a:stretch/>
        </p:blipFill>
        <p:spPr>
          <a:xfrm>
            <a:off x="7964452" y="1827543"/>
            <a:ext cx="4746652" cy="2350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49740" cy="1325563"/>
          </a:xfrm>
        </p:spPr>
        <p:txBody>
          <a:bodyPr/>
          <a:lstStyle/>
          <a:p>
            <a:r>
              <a:rPr lang="en-US" dirty="0"/>
              <a:t>Introducing Non-linear Feature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704" y="1484249"/>
            <a:ext cx="10515600" cy="5279713"/>
          </a:xfrm>
        </p:spPr>
        <p:txBody>
          <a:bodyPr>
            <a:normAutofit/>
          </a:bodyPr>
          <a:lstStyle/>
          <a:p>
            <a:r>
              <a:rPr lang="en-US" dirty="0"/>
              <a:t>In our toy dataset there appears to be cyclic patterns</a:t>
            </a:r>
          </a:p>
          <a:p>
            <a:r>
              <a:rPr lang="en-US" dirty="0"/>
              <a:t>One reasonable feature function might be: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Introducing </a:t>
            </a:r>
            <a:r>
              <a:rPr lang="en-US" b="1" dirty="0"/>
              <a:t>hyper-parameters </a:t>
            </a:r>
            <a:r>
              <a:rPr lang="en-US" dirty="0"/>
              <a:t>that are externally optimized (e.g., trying a range of values 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254" y="3259074"/>
            <a:ext cx="3746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970" y="5320590"/>
            <a:ext cx="5854700" cy="46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3733" y="6028266"/>
            <a:ext cx="22140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Hyper-parameters</a:t>
            </a:r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4428067" y="5790490"/>
            <a:ext cx="302700" cy="237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V="1">
            <a:off x="4730767" y="5790490"/>
            <a:ext cx="0" cy="237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57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Features and our Goal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= Inference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We are interested in the </a:t>
            </a:r>
            <a:r>
              <a:rPr lang="en-US" b="1" dirty="0"/>
              <a:t>form of the model</a:t>
            </a:r>
            <a:r>
              <a:rPr lang="en-US" dirty="0"/>
              <a:t> and the values of the </a:t>
            </a:r>
            <a:r>
              <a:rPr lang="en-US" b="1" dirty="0"/>
              <a:t>parameters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Too many parameters </a:t>
            </a:r>
            <a:br>
              <a:rPr lang="en-US" dirty="0"/>
            </a:br>
            <a:r>
              <a:rPr lang="en-US" dirty="0">
                <a:sym typeface="Wingdings"/>
              </a:rPr>
              <a:t></a:t>
            </a:r>
            <a:r>
              <a:rPr lang="en-US" dirty="0"/>
              <a:t> model is no longer uniquely defined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Goal = Prediction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43747" cy="3684588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We are </a:t>
            </a:r>
            <a:r>
              <a:rPr lang="en-US" b="1" dirty="0"/>
              <a:t>not interested in the parameter values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Doesn’t matter if model is not unique defined </a:t>
            </a:r>
            <a:br>
              <a:rPr lang="en-US" dirty="0"/>
            </a:br>
            <a:r>
              <a:rPr lang="en-US" dirty="0">
                <a:sym typeface="Wingdings"/>
              </a:rPr>
              <a:t> any accurate model will suffice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8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</a:t>
            </a:r>
            <a:br>
              <a:rPr lang="en-US" dirty="0"/>
            </a:br>
            <a:r>
              <a:rPr lang="en-US" dirty="0"/>
              <a:t>Cross Validation, and</a:t>
            </a:r>
            <a:br>
              <a:rPr lang="en-US" dirty="0"/>
            </a:br>
            <a:r>
              <a:rPr lang="en-US" dirty="0"/>
              <a:t>the Bias-Variance Tradeoff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41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Challenges in Learning?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33823" cy="4351339"/>
          </a:xfrm>
        </p:spPr>
        <p:txBody>
          <a:bodyPr/>
          <a:lstStyle/>
          <a:p>
            <a:r>
              <a:rPr lang="en-US" b="1" i="1" dirty="0"/>
              <a:t>Fit</a:t>
            </a:r>
            <a:r>
              <a:rPr lang="en-US" b="1" dirty="0"/>
              <a:t> the Data</a:t>
            </a:r>
          </a:p>
          <a:p>
            <a:pPr lvl="1"/>
            <a:r>
              <a:rPr lang="en-US" dirty="0"/>
              <a:t>Provide an explanation for what we observe</a:t>
            </a:r>
          </a:p>
          <a:p>
            <a:r>
              <a:rPr lang="en-US" b="1" i="1" dirty="0"/>
              <a:t>Generalize</a:t>
            </a:r>
            <a:r>
              <a:rPr lang="en-US" b="1" dirty="0"/>
              <a:t> to the World</a:t>
            </a:r>
            <a:endParaRPr lang="en-US" dirty="0"/>
          </a:p>
          <a:p>
            <a:pPr lvl="1"/>
            <a:r>
              <a:rPr lang="en-US" dirty="0"/>
              <a:t>Predict the future</a:t>
            </a:r>
          </a:p>
          <a:p>
            <a:pPr lvl="1"/>
            <a:r>
              <a:rPr lang="en-US" dirty="0"/>
              <a:t>Explain the unobserved</a:t>
            </a: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832015" y="1833863"/>
            <a:ext cx="7349543" cy="5032375"/>
            <a:chOff x="4815539" y="1825625"/>
            <a:chExt cx="7349543" cy="50323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7016" y="1825625"/>
              <a:ext cx="3708066" cy="50323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15539" y="6176964"/>
              <a:ext cx="3580326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Is this cat grumpy or are we overfitting </a:t>
              </a:r>
              <a:r>
                <a:rPr lang="en-US"/>
                <a:t>to human faces?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5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Challenges in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Bias:</a:t>
            </a:r>
            <a:r>
              <a:rPr lang="en-US" sz="3200" dirty="0"/>
              <a:t> the expected deviation between the predicted value and the true value</a:t>
            </a:r>
          </a:p>
          <a:p>
            <a:r>
              <a:rPr lang="en-US" sz="3200" b="1" dirty="0"/>
              <a:t>Variance: </a:t>
            </a:r>
            <a:r>
              <a:rPr lang="en-US" sz="3200" dirty="0"/>
              <a:t>two sources</a:t>
            </a:r>
            <a:endParaRPr lang="en-US" sz="3200" b="1" dirty="0"/>
          </a:p>
          <a:p>
            <a:pPr lvl="1"/>
            <a:r>
              <a:rPr lang="en-US" b="1" dirty="0"/>
              <a:t>Observation Variance: </a:t>
            </a:r>
            <a:r>
              <a:rPr lang="en-US" dirty="0"/>
              <a:t>the variability of the random noise in the process we are trying to model. </a:t>
            </a:r>
          </a:p>
          <a:p>
            <a:pPr lvl="1"/>
            <a:r>
              <a:rPr lang="en-US" b="1" dirty="0"/>
              <a:t>Estimated Model Variance:</a:t>
            </a:r>
            <a:r>
              <a:rPr lang="en-US" dirty="0"/>
              <a:t> the variability in the predicted value across different training datasets. </a:t>
            </a:r>
          </a:p>
        </p:txBody>
      </p:sp>
    </p:spTree>
    <p:extLst>
      <p:ext uri="{BB962C8B-B14F-4D97-AF65-F5344CB8AC3E}">
        <p14:creationId xmlns:p14="http://schemas.microsoft.com/office/powerpoint/2010/main" val="11025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74" y="3376486"/>
            <a:ext cx="5415590" cy="346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50" y="134303"/>
            <a:ext cx="10801350" cy="1325563"/>
          </a:xfrm>
        </p:spPr>
        <p:txBody>
          <a:bodyPr/>
          <a:lstStyle/>
          <a:p>
            <a:r>
              <a:rPr lang="en-US" dirty="0"/>
              <a:t>Bias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50" y="1311275"/>
            <a:ext cx="11207382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i="1" dirty="0"/>
              <a:t>The expected deviation between the predicted value and the true value </a:t>
            </a:r>
            <a:endParaRPr lang="en-US" sz="3200" dirty="0"/>
          </a:p>
          <a:p>
            <a:r>
              <a:rPr lang="en-US" sz="3200" dirty="0"/>
              <a:t>Depends on both the:</a:t>
            </a:r>
          </a:p>
          <a:p>
            <a:pPr lvl="1"/>
            <a:r>
              <a:rPr lang="en-US" b="1" dirty="0"/>
              <a:t>choice</a:t>
            </a:r>
            <a:r>
              <a:rPr lang="en-US" dirty="0"/>
              <a:t> of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</a:p>
          <a:p>
            <a:pPr lvl="1"/>
            <a:r>
              <a:rPr lang="en-US" b="1" dirty="0"/>
              <a:t>learning procedure</a:t>
            </a:r>
          </a:p>
          <a:p>
            <a:r>
              <a:rPr lang="en-US" b="1" i="1" dirty="0"/>
              <a:t>Under-fitting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64399" y="2521893"/>
            <a:ext cx="5432273" cy="4113219"/>
            <a:chOff x="6207277" y="2227946"/>
            <a:chExt cx="5432273" cy="4113219"/>
          </a:xfrm>
        </p:grpSpPr>
        <p:grpSp>
          <p:nvGrpSpPr>
            <p:cNvPr id="10" name="Group 9"/>
            <p:cNvGrpSpPr/>
            <p:nvPr/>
          </p:nvGrpSpPr>
          <p:grpSpPr>
            <a:xfrm>
              <a:off x="6207277" y="2227946"/>
              <a:ext cx="5418888" cy="4113219"/>
              <a:chOff x="6432001" y="2128555"/>
              <a:chExt cx="5418888" cy="4113219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432001" y="2544319"/>
                <a:ext cx="5418888" cy="36974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32001" y="2128555"/>
                <a:ext cx="3748142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All possible functions</a:t>
                </a: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6921521" y="3255989"/>
              <a:ext cx="2811559" cy="2346307"/>
            </a:xfrm>
            <a:custGeom>
              <a:avLst/>
              <a:gdLst>
                <a:gd name="connsiteX0" fmla="*/ 41854 w 2172822"/>
                <a:gd name="connsiteY0" fmla="*/ 584262 h 1859941"/>
                <a:gd name="connsiteX1" fmla="*/ 677958 w 2172822"/>
                <a:gd name="connsiteY1" fmla="*/ 14418 h 1859941"/>
                <a:gd name="connsiteX2" fmla="*/ 1857402 w 2172822"/>
                <a:gd name="connsiteY2" fmla="*/ 305966 h 1859941"/>
                <a:gd name="connsiteX3" fmla="*/ 2056184 w 2172822"/>
                <a:gd name="connsiteY3" fmla="*/ 1697444 h 1859941"/>
                <a:gd name="connsiteX4" fmla="*/ 280393 w 2172822"/>
                <a:gd name="connsiteY4" fmla="*/ 1710696 h 1859941"/>
                <a:gd name="connsiteX5" fmla="*/ 41854 w 2172822"/>
                <a:gd name="connsiteY5" fmla="*/ 584262 h 185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822" h="1859941">
                  <a:moveTo>
                    <a:pt x="41854" y="584262"/>
                  </a:moveTo>
                  <a:cubicBezTo>
                    <a:pt x="108115" y="301549"/>
                    <a:pt x="375367" y="60801"/>
                    <a:pt x="677958" y="14418"/>
                  </a:cubicBezTo>
                  <a:cubicBezTo>
                    <a:pt x="980549" y="-31965"/>
                    <a:pt x="1627698" y="25462"/>
                    <a:pt x="1857402" y="305966"/>
                  </a:cubicBezTo>
                  <a:cubicBezTo>
                    <a:pt x="2087106" y="586470"/>
                    <a:pt x="2319019" y="1463322"/>
                    <a:pt x="2056184" y="1697444"/>
                  </a:cubicBezTo>
                  <a:cubicBezTo>
                    <a:pt x="1793349" y="1931566"/>
                    <a:pt x="613906" y="1891809"/>
                    <a:pt x="280393" y="1710696"/>
                  </a:cubicBezTo>
                  <a:cubicBezTo>
                    <a:pt x="-53120" y="1529583"/>
                    <a:pt x="-24407" y="866975"/>
                    <a:pt x="41854" y="584262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64313" y="3105992"/>
              <a:ext cx="3068767" cy="1830880"/>
            </a:xfrm>
            <a:prstGeom prst="rect">
              <a:avLst/>
            </a:prstGeom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2800" dirty="0"/>
                <a:t>Possible </a:t>
              </a:r>
              <a:r>
                <a:rPr lang="en-US" sz="2800" dirty="0" err="1"/>
                <a:t>θ</a:t>
              </a:r>
              <a:r>
                <a:rPr lang="en-US" sz="2800" dirty="0"/>
                <a:t> values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700" y="4340086"/>
              <a:ext cx="526576" cy="59678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0231783" y="5797864"/>
              <a:ext cx="198782" cy="19878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30565" y="5567423"/>
              <a:ext cx="120898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</a:t>
              </a:r>
              <a:br>
                <a:rPr lang="en-US" dirty="0"/>
              </a:br>
              <a:r>
                <a:rPr lang="en-US" dirty="0"/>
                <a:t>Function 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9501564" y="5234571"/>
              <a:ext cx="198782" cy="19878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4" idx="5"/>
              <a:endCxn id="12" idx="1"/>
            </p:cNvCxnSpPr>
            <p:nvPr/>
          </p:nvCxnSpPr>
          <p:spPr>
            <a:xfrm>
              <a:off x="9671235" y="5404242"/>
              <a:ext cx="589659" cy="422733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9924636" y="5025549"/>
              <a:ext cx="1071127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chemeClr val="accent4"/>
                  </a:solidFill>
                </a:rPr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54818"/>
            <a:ext cx="10515600" cy="2944665"/>
          </a:xfrm>
        </p:spPr>
        <p:txBody>
          <a:bodyPr/>
          <a:lstStyle/>
          <a:p>
            <a:r>
              <a:rPr lang="en-US" dirty="0"/>
              <a:t>Useful Identity: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1646238"/>
            <a:ext cx="105537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9" y="3702143"/>
            <a:ext cx="55372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5" y="5010723"/>
            <a:ext cx="59563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5214450"/>
            <a:ext cx="26388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Expanding the square</a:t>
            </a:r>
          </a:p>
        </p:txBody>
      </p:sp>
    </p:spTree>
    <p:extLst>
      <p:ext uri="{BB962C8B-B14F-4D97-AF65-F5344CB8AC3E}">
        <p14:creationId xmlns:p14="http://schemas.microsoft.com/office/powerpoint/2010/main" val="306235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03047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the variability of the random noise in the process we are trying to model</a:t>
            </a:r>
            <a:endParaRPr lang="en-US" i="1" dirty="0"/>
          </a:p>
          <a:p>
            <a:r>
              <a:rPr lang="en-US" dirty="0"/>
              <a:t>measurement variability</a:t>
            </a:r>
          </a:p>
          <a:p>
            <a:r>
              <a:rPr lang="en-US" dirty="0"/>
              <a:t>stochasticity</a:t>
            </a:r>
          </a:p>
          <a:p>
            <a:r>
              <a:rPr lang="en-US" dirty="0"/>
              <a:t>missing information</a:t>
            </a:r>
          </a:p>
          <a:p>
            <a:pPr marL="14287" indent="0">
              <a:buNone/>
            </a:pPr>
            <a:endParaRPr lang="en-US" b="1" dirty="0"/>
          </a:p>
          <a:p>
            <a:pPr marL="14287" indent="0">
              <a:buNone/>
            </a:pPr>
            <a:r>
              <a:rPr lang="en-US" b="1" dirty="0"/>
              <a:t>Beyond our control</a:t>
            </a:r>
            <a:br>
              <a:rPr lang="en-US" b="1" dirty="0"/>
            </a:br>
            <a:r>
              <a:rPr lang="en-US" b="1" dirty="0"/>
              <a:t>(usually)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2287043"/>
            <a:ext cx="5918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6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9" r="17624" b="5111"/>
          <a:stretch/>
        </p:blipFill>
        <p:spPr>
          <a:xfrm>
            <a:off x="5028269" y="2713866"/>
            <a:ext cx="6918804" cy="4130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8153"/>
            <a:ext cx="10801350" cy="1325563"/>
          </a:xfrm>
        </p:spPr>
        <p:txBody>
          <a:bodyPr/>
          <a:lstStyle/>
          <a:p>
            <a:r>
              <a:rPr lang="en-US" dirty="0"/>
              <a:t>Estimated Model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303"/>
            <a:ext cx="10515600" cy="4204113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variability in the predicted value across different training datasets</a:t>
            </a:r>
          </a:p>
          <a:p>
            <a:r>
              <a:rPr lang="en-US" dirty="0"/>
              <a:t>Sensitivity to variation in the training data</a:t>
            </a:r>
          </a:p>
          <a:p>
            <a:r>
              <a:rPr lang="en-US" dirty="0"/>
              <a:t>Poor generalization </a:t>
            </a:r>
          </a:p>
          <a:p>
            <a:r>
              <a:rPr lang="en-US" b="1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35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393418" y="1433146"/>
            <a:ext cx="5937809" cy="89916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Estimated Model Variance</a:t>
            </a:r>
          </a:p>
        </p:txBody>
      </p:sp>
      <p:sp>
        <p:nvSpPr>
          <p:cNvPr id="9" name="Left Arrow 8"/>
          <p:cNvSpPr/>
          <p:nvPr/>
        </p:nvSpPr>
        <p:spPr>
          <a:xfrm>
            <a:off x="3059495" y="5466814"/>
            <a:ext cx="6159094" cy="1041645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Bias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31844" y="2727471"/>
            <a:ext cx="10814396" cy="2344177"/>
            <a:chOff x="-4801391" y="2273543"/>
            <a:chExt cx="16294274" cy="353202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2273543"/>
              <a:ext cx="10940433" cy="3532020"/>
              <a:chOff x="-1602304" y="1646238"/>
              <a:chExt cx="13542197" cy="437197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389" r="17624" b="5111"/>
              <a:stretch/>
            </p:blipFill>
            <p:spPr>
              <a:xfrm>
                <a:off x="4616655" y="1646238"/>
                <a:ext cx="7323238" cy="4371976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1" t="19389" r="17663" b="9112"/>
              <a:stretch/>
            </p:blipFill>
            <p:spPr>
              <a:xfrm>
                <a:off x="-1602304" y="1718975"/>
                <a:ext cx="6915150" cy="4086226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6" t="19466" r="17798" b="11205"/>
            <a:stretch/>
          </p:blipFill>
          <p:spPr>
            <a:xfrm>
              <a:off x="-4801391" y="2317065"/>
              <a:ext cx="5643796" cy="3301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808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Squared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0710" y="1927034"/>
            <a:ext cx="604653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5934" y="3276515"/>
            <a:ext cx="352372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Obs. Var. </a:t>
            </a:r>
            <a:r>
              <a:rPr lang="en-US" sz="48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6175" y="3276516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6674" y="3276514"/>
            <a:ext cx="309091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Mod. Var.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24" y="1646238"/>
            <a:ext cx="5692203" cy="14849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45974" y="4716585"/>
            <a:ext cx="298190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“Noise” </a:t>
            </a:r>
            <a:r>
              <a:rPr lang="en-US" sz="4800" dirty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06175" y="4716586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50195" y="4716584"/>
            <a:ext cx="293221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237" y="4252867"/>
            <a:ext cx="22813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Other terminology:</a:t>
            </a:r>
          </a:p>
        </p:txBody>
      </p:sp>
    </p:spTree>
    <p:extLst>
      <p:ext uri="{BB962C8B-B14F-4D97-AF65-F5344CB8AC3E}">
        <p14:creationId xmlns:p14="http://schemas.microsoft.com/office/powerpoint/2010/main" val="192787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487050" y="3644189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7487050" y="4913373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Model Variance</a:t>
            </a:r>
            <a:endParaRPr lang="en-US" sz="4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87050" y="2170814"/>
            <a:ext cx="4107215" cy="126188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Obs. Variance</a:t>
            </a:r>
          </a:p>
          <a:p>
            <a:r>
              <a:rPr lang="en-US" sz="3200" dirty="0"/>
              <a:t>“Noise”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803" y="4913373"/>
            <a:ext cx="48133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512" y="3678087"/>
            <a:ext cx="4254500" cy="66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28" y="566116"/>
            <a:ext cx="3400420" cy="9086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512" y="2106777"/>
            <a:ext cx="3479800" cy="8382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28011" y="1540079"/>
            <a:ext cx="938601" cy="821818"/>
            <a:chOff x="6580839" y="657177"/>
            <a:chExt cx="1128199" cy="98782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0324" y="657177"/>
              <a:ext cx="578714" cy="56169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19800000">
              <a:off x="6580839" y="875562"/>
              <a:ext cx="526106" cy="76944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077447" y="6197360"/>
            <a:ext cx="703910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Know the decomposition.  Understand key steps of derivation.</a:t>
            </a:r>
          </a:p>
        </p:txBody>
      </p:sp>
    </p:spTree>
    <p:extLst>
      <p:ext uri="{BB962C8B-B14F-4D97-AF65-F5344CB8AC3E}">
        <p14:creationId xmlns:p14="http://schemas.microsoft.com/office/powerpoint/2010/main" val="134915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965187" y="1769436"/>
            <a:ext cx="0" cy="40467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53902" y="5485401"/>
            <a:ext cx="74935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71323" y="5485401"/>
            <a:ext cx="51619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Model “complexity”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73737" y="3273476"/>
            <a:ext cx="125867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Error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76473" y="2129360"/>
            <a:ext cx="6839854" cy="2918298"/>
            <a:chOff x="3197234" y="2246864"/>
            <a:chExt cx="6839854" cy="2918298"/>
          </a:xfrm>
        </p:grpSpPr>
        <p:sp>
          <p:nvSpPr>
            <p:cNvPr id="9" name="Freeform 8"/>
            <p:cNvSpPr/>
            <p:nvPr/>
          </p:nvSpPr>
          <p:spPr>
            <a:xfrm>
              <a:off x="3197234" y="2246864"/>
              <a:ext cx="6556443" cy="2918298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2918298">
                  <a:moveTo>
                    <a:pt x="0" y="0"/>
                  </a:moveTo>
                  <a:cubicBezTo>
                    <a:pt x="1854740" y="1984443"/>
                    <a:pt x="1822315" y="2412459"/>
                    <a:pt x="6556443" y="2918298"/>
                  </a:cubicBezTo>
                </a:path>
              </a:pathLst>
            </a:custGeom>
            <a:noFill/>
            <a:ln w="53975"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411426">
              <a:off x="7042357" y="4433433"/>
              <a:ext cx="299473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5"/>
                  </a:solidFill>
                </a:rPr>
                <a:t>Training Error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587758" y="2037817"/>
            <a:ext cx="6556443" cy="1754972"/>
            <a:chOff x="3508519" y="2155321"/>
            <a:chExt cx="6556443" cy="1754972"/>
          </a:xfrm>
        </p:grpSpPr>
        <p:sp>
          <p:nvSpPr>
            <p:cNvPr id="10" name="Freeform 9"/>
            <p:cNvSpPr/>
            <p:nvPr/>
          </p:nvSpPr>
          <p:spPr>
            <a:xfrm>
              <a:off x="3508519" y="2155321"/>
              <a:ext cx="6556443" cy="1754972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979386"/>
                <a:gd name="connsiteX1" fmla="*/ 6556443 w 6556443"/>
                <a:gd name="connsiteY1" fmla="*/ 758757 h 979386"/>
                <a:gd name="connsiteX0" fmla="*/ 0 w 6556443"/>
                <a:gd name="connsiteY0" fmla="*/ 0 h 1754972"/>
                <a:gd name="connsiteX1" fmla="*/ 6556443 w 6556443"/>
                <a:gd name="connsiteY1" fmla="*/ 758757 h 175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1754972">
                  <a:moveTo>
                    <a:pt x="0" y="0"/>
                  </a:moveTo>
                  <a:cubicBezTo>
                    <a:pt x="1854740" y="1984443"/>
                    <a:pt x="3437106" y="2354093"/>
                    <a:pt x="6556443" y="758757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20267924">
              <a:off x="7602828" y="2723020"/>
              <a:ext cx="2324675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2"/>
                  </a:solidFill>
                </a:rPr>
                <a:t>Test Error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49519" y="1557190"/>
            <a:ext cx="1354858" cy="3869845"/>
            <a:chOff x="5970280" y="1674694"/>
            <a:chExt cx="1354858" cy="38698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767285" y="1674694"/>
              <a:ext cx="0" cy="3869845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70280" y="2848141"/>
              <a:ext cx="1354858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Best Fit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977165" y="1625580"/>
            <a:ext cx="244971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Overfitting </a:t>
            </a:r>
            <a:r>
              <a:rPr lang="en-US" sz="2800" dirty="0">
                <a:sym typeface="Wingdings"/>
              </a:rPr>
              <a:t>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017520" y="1625580"/>
            <a:ext cx="27382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/>
              </a:rPr>
              <a:t> </a:t>
            </a:r>
            <a:r>
              <a:rPr lang="en-US" sz="2800" dirty="0" err="1">
                <a:sym typeface="Wingdings"/>
              </a:rPr>
              <a:t>Underfitting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3339759" y="6105467"/>
            <a:ext cx="30524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(e.g., number </a:t>
            </a:r>
            <a:r>
              <a:rPr lang="en-US" dirty="0"/>
              <a:t>of features)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523891" y="2233105"/>
            <a:ext cx="3570149" cy="3260485"/>
            <a:chOff x="8420082" y="417072"/>
            <a:chExt cx="3570149" cy="3260485"/>
          </a:xfrm>
        </p:grpSpPr>
        <p:sp>
          <p:nvSpPr>
            <p:cNvPr id="24" name="Rectangle 23"/>
            <p:cNvSpPr/>
            <p:nvPr/>
          </p:nvSpPr>
          <p:spPr>
            <a:xfrm>
              <a:off x="8420082" y="417072"/>
              <a:ext cx="3570149" cy="32604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510837" y="1210727"/>
              <a:ext cx="1614545" cy="95410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Training </a:t>
              </a:r>
            </a:p>
            <a:p>
              <a:pPr algn="ctr"/>
              <a:r>
                <a:rPr lang="en-US" sz="2800" dirty="0"/>
                <a:t>Error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901738" y="1242464"/>
              <a:ext cx="934871" cy="95410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Test</a:t>
              </a:r>
            </a:p>
            <a:p>
              <a:pPr algn="ctr"/>
              <a:r>
                <a:rPr lang="en-US" sz="2800" dirty="0"/>
                <a:t>Error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96459" y="1208650"/>
              <a:ext cx="604654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/>
                <a:t>&lt;</a:t>
              </a:r>
              <a:endParaRPr lang="en-US" sz="5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43841" y="554933"/>
              <a:ext cx="187102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Typically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59199" y="2398766"/>
              <a:ext cx="3188168" cy="10772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Why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Training minimizes training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593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dirty="0"/>
              <a:t>Train-Test Split &amp; Cross Validation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4789" y="1659809"/>
            <a:ext cx="3797542" cy="3910519"/>
            <a:chOff x="564789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-1088913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650262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3593846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462024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24898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0489" y="6287375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once after deciding on the model.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83764" y="3191851"/>
            <a:ext cx="1923788" cy="64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35734" y="1991994"/>
            <a:ext cx="2218877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Validation</a:t>
            </a:r>
          </a:p>
          <a:p>
            <a:pPr algn="ctr"/>
            <a:r>
              <a:rPr lang="en-US" sz="3200" dirty="0"/>
              <a:t>Split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1672" y="1658697"/>
            <a:ext cx="603115" cy="2821026"/>
            <a:chOff x="7147609" y="1245136"/>
            <a:chExt cx="603115" cy="2821026"/>
          </a:xfrm>
        </p:grpSpPr>
        <p:sp>
          <p:nvSpPr>
            <p:cNvPr id="14" name="Rectangle 13"/>
            <p:cNvSpPr/>
            <p:nvPr/>
          </p:nvSpPr>
          <p:spPr>
            <a:xfrm rot="16200000">
              <a:off x="6328303" y="2064442"/>
              <a:ext cx="2241727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7209696" y="3525133"/>
              <a:ext cx="478942" cy="60311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478642" y="1658695"/>
            <a:ext cx="3635090" cy="3987549"/>
            <a:chOff x="7478642" y="1658695"/>
            <a:chExt cx="3635090" cy="3987549"/>
          </a:xfrm>
        </p:grpSpPr>
        <p:sp>
          <p:nvSpPr>
            <p:cNvPr id="12" name="TextBox 11"/>
            <p:cNvSpPr txBox="1"/>
            <p:nvPr/>
          </p:nvSpPr>
          <p:spPr>
            <a:xfrm>
              <a:off x="7478642" y="4569026"/>
              <a:ext cx="337624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5-Fold</a:t>
              </a:r>
            </a:p>
            <a:p>
              <a:pPr algn="ctr"/>
              <a:r>
                <a:rPr lang="en-US" sz="3200" dirty="0"/>
                <a:t>Cross Validation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953908" y="1658696"/>
              <a:ext cx="603115" cy="2821113"/>
              <a:chOff x="8044846" y="1245135"/>
              <a:chExt cx="603115" cy="2821113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8106933" y="294583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6200000">
                <a:off x="7515145" y="1774836"/>
                <a:ext cx="166251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6200000">
                <a:off x="8106889" y="35251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806144" y="1658695"/>
              <a:ext cx="603115" cy="2821027"/>
              <a:chOff x="8899527" y="1245134"/>
              <a:chExt cx="603115" cy="2821027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8961614" y="236662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8653995" y="1490666"/>
                <a:ext cx="1094180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8671964" y="3235483"/>
                <a:ext cx="1058241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658380" y="1667080"/>
              <a:ext cx="603116" cy="2812642"/>
              <a:chOff x="9773678" y="1253519"/>
              <a:chExt cx="603116" cy="2812642"/>
            </a:xfrm>
          </p:grpSpPr>
          <p:sp>
            <p:nvSpPr>
              <p:cNvPr id="30" name="Rectangle 29"/>
              <p:cNvSpPr/>
              <p:nvPr/>
            </p:nvSpPr>
            <p:spPr>
              <a:xfrm rot="16200000">
                <a:off x="9835765" y="1762349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16200000">
                <a:off x="9238498" y="2927864"/>
                <a:ext cx="1673478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16200000">
                <a:off x="9835721" y="11914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510617" y="1658699"/>
              <a:ext cx="603115" cy="2821024"/>
              <a:chOff x="10556554" y="1245138"/>
              <a:chExt cx="603115" cy="2821024"/>
            </a:xfrm>
          </p:grpSpPr>
          <p:sp>
            <p:nvSpPr>
              <p:cNvPr id="34" name="Rectangle 33"/>
              <p:cNvSpPr/>
              <p:nvPr/>
            </p:nvSpPr>
            <p:spPr>
              <a:xfrm rot="16200000">
                <a:off x="10618641" y="1183051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6200000">
                <a:off x="9737248" y="2643741"/>
                <a:ext cx="224172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0" y="5659545"/>
            <a:ext cx="12192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Cross validation </a:t>
            </a:r>
            <a:r>
              <a:rPr lang="en-US" sz="2400" i="1"/>
              <a:t>simulates multiple train test-splits </a:t>
            </a:r>
            <a:r>
              <a:rPr lang="en-US" sz="2400" i="1" dirty="0"/>
              <a:t>on the training data.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8255" y="3902895"/>
            <a:ext cx="181972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Validate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Generalization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32978" y="29803"/>
            <a:ext cx="485902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Be able </a:t>
            </a:r>
            <a:r>
              <a:rPr lang="en-US"/>
              <a:t>to explain everything on </a:t>
            </a:r>
            <a:r>
              <a:rPr lang="en-US" dirty="0"/>
              <a:t>this slide!</a:t>
            </a:r>
          </a:p>
        </p:txBody>
      </p:sp>
    </p:spTree>
    <p:extLst>
      <p:ext uri="{BB962C8B-B14F-4D97-AF65-F5344CB8AC3E}">
        <p14:creationId xmlns:p14="http://schemas.microsoft.com/office/powerpoint/2010/main" val="19256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74" y="-519191"/>
            <a:ext cx="9040969" cy="9040969"/>
          </a:xfrm>
          <a:prstGeom prst="rect">
            <a:avLst/>
          </a:prstGeom>
          <a:effectLst>
            <a:softEdge rad="9906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729682"/>
            <a:ext cx="10801350" cy="1325563"/>
          </a:xfrm>
        </p:spPr>
        <p:txBody>
          <a:bodyPr>
            <a:noAutofit/>
          </a:bodyPr>
          <a:lstStyle/>
          <a:p>
            <a:r>
              <a:rPr lang="en-US" sz="8000" b="1" dirty="0"/>
              <a:t>Regularization</a:t>
            </a:r>
            <a:br>
              <a:rPr lang="en-US" sz="3600" dirty="0"/>
            </a:br>
            <a:r>
              <a:rPr lang="en-US" sz="3600" dirty="0"/>
              <a:t>Parametrically Controlling the </a:t>
            </a:r>
            <a:br>
              <a:rPr lang="en-US" sz="3600" dirty="0"/>
            </a:br>
            <a:r>
              <a:rPr lang="en-US" sz="3600" i="1" dirty="0"/>
              <a:t>Model Complexity</a:t>
            </a:r>
            <a:endParaRPr lang="en-US" sz="36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3923071"/>
            <a:ext cx="10515600" cy="2253893"/>
          </a:xfrm>
        </p:spPr>
        <p:txBody>
          <a:bodyPr/>
          <a:lstStyle/>
          <a:p>
            <a:r>
              <a:rPr lang="en-US" dirty="0"/>
              <a:t>Tradeoff:</a:t>
            </a:r>
          </a:p>
          <a:p>
            <a:pPr lvl="1"/>
            <a:r>
              <a:rPr lang="en-US" b="1" dirty="0"/>
              <a:t>Increase bias</a:t>
            </a:r>
          </a:p>
          <a:p>
            <a:pPr lvl="1"/>
            <a:r>
              <a:rPr lang="en-US" b="1" dirty="0"/>
              <a:t>Decrease variance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39539" y="2677854"/>
            <a:ext cx="1875835" cy="2646878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 prstMaterial="plastic">
              <a:bevelT h="25400" prst="softRound"/>
              <a:bevelB h="25400" prst="softRound"/>
            </a:sp3d>
          </a:bodyPr>
          <a:lstStyle/>
          <a:p>
            <a:r>
              <a:rPr lang="en-US" sz="16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𝜆 </a:t>
            </a:r>
          </a:p>
        </p:txBody>
      </p:sp>
    </p:spTree>
    <p:extLst>
      <p:ext uri="{BB962C8B-B14F-4D97-AF65-F5344CB8AC3E}">
        <p14:creationId xmlns:p14="http://schemas.microsoft.com/office/powerpoint/2010/main" val="6204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Regularization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4728117"/>
            <a:ext cx="10515600" cy="1838985"/>
          </a:xfrm>
        </p:spPr>
        <p:txBody>
          <a:bodyPr/>
          <a:lstStyle/>
          <a:p>
            <a:r>
              <a:rPr lang="en-US" dirty="0"/>
              <a:t>How should we define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r>
              <a:rPr lang="en-US" dirty="0"/>
              <a:t>?</a:t>
            </a:r>
          </a:p>
          <a:p>
            <a:r>
              <a:rPr lang="en-US" dirty="0"/>
              <a:t>How do we determine 𝜆?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78" y="2834714"/>
            <a:ext cx="6718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77" y="3208746"/>
            <a:ext cx="1612900" cy="4699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07674" y="1765249"/>
            <a:ext cx="2775570" cy="721472"/>
          </a:xfrm>
          <a:prstGeom prst="wedgeRectCallout">
            <a:avLst>
              <a:gd name="adj1" fmla="val -15208"/>
              <a:gd name="adj2" fmla="val 12930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Fit </a:t>
            </a:r>
            <a:r>
              <a:rPr lang="en-US" sz="2800">
                <a:solidFill>
                  <a:srgbClr val="FFFFFF"/>
                </a:solidFill>
              </a:rPr>
              <a:t>the Data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8252678" y="1360447"/>
            <a:ext cx="3101122" cy="1126273"/>
          </a:xfrm>
          <a:prstGeom prst="wedgeRectCallout">
            <a:avLst>
              <a:gd name="adj1" fmla="val -17006"/>
              <a:gd name="adj2" fmla="val 9544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Penalize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Complex Models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8119946" y="4092014"/>
            <a:ext cx="2765503" cy="869795"/>
          </a:xfrm>
          <a:prstGeom prst="wedgeRectCallout">
            <a:avLst>
              <a:gd name="adj1" fmla="val -16355"/>
              <a:gd name="adj2" fmla="val -875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812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1" b="7532"/>
          <a:stretch/>
        </p:blipFill>
        <p:spPr>
          <a:xfrm>
            <a:off x="4273369" y="2780895"/>
            <a:ext cx="7701564" cy="38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Regularization Function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465934"/>
            <a:ext cx="10515600" cy="497350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Goal: </a:t>
            </a:r>
            <a:r>
              <a:rPr lang="en-US" i="1" dirty="0"/>
              <a:t>Penalize model complexity</a:t>
            </a:r>
          </a:p>
          <a:p>
            <a:pPr marL="14287" indent="0">
              <a:buNone/>
            </a:pPr>
            <a:r>
              <a:rPr lang="en-US" dirty="0"/>
              <a:t>Recall earlier:</a:t>
            </a:r>
          </a:p>
          <a:p>
            <a:r>
              <a:rPr lang="en-US" dirty="0"/>
              <a:t>More features </a:t>
            </a:r>
            <a:r>
              <a:rPr lang="en-US" dirty="0">
                <a:sym typeface="Wingdings"/>
              </a:rPr>
              <a:t>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</a:t>
            </a:r>
            <a:r>
              <a:rPr lang="mr-IN" dirty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How can we control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through </a:t>
            </a:r>
            <a:r>
              <a:rPr lang="en-US" b="1" dirty="0" err="1"/>
              <a:t>θ</a:t>
            </a:r>
            <a:endParaRPr lang="en-US" dirty="0">
              <a:sym typeface="Wingdings"/>
            </a:endParaRPr>
          </a:p>
          <a:p>
            <a:r>
              <a:rPr lang="en-US" b="1" dirty="0">
                <a:sym typeface="Wingdings"/>
              </a:rPr>
              <a:t>Proposal: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set weights = 0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to remove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90" y="2111579"/>
            <a:ext cx="4260489" cy="5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4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539756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4387"/>
            <a:ext cx="10515600" cy="2944665"/>
          </a:xfrm>
        </p:spPr>
        <p:txBody>
          <a:bodyPr/>
          <a:lstStyle/>
          <a:p>
            <a:r>
              <a:rPr lang="en-US" dirty="0"/>
              <a:t>Useful Identity: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-1214193"/>
            <a:ext cx="105537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9" y="841712"/>
            <a:ext cx="55372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5" y="2150292"/>
            <a:ext cx="59563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354019"/>
            <a:ext cx="26388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Expanding the square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535" y="3242732"/>
            <a:ext cx="7429500" cy="838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120" y="3436056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Linearity of expectation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535" y="4481747"/>
            <a:ext cx="67310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0649" y="4601881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Linearity </a:t>
            </a:r>
            <a:r>
              <a:rPr lang="en-US"/>
              <a:t>of expectation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616997" y="3935188"/>
            <a:ext cx="2059786" cy="516480"/>
            <a:chOff x="9458177" y="5113682"/>
            <a:chExt cx="2059786" cy="516480"/>
          </a:xfrm>
        </p:grpSpPr>
        <p:sp>
          <p:nvSpPr>
            <p:cNvPr id="16" name="TextBox 15"/>
            <p:cNvSpPr txBox="1"/>
            <p:nvPr/>
          </p:nvSpPr>
          <p:spPr>
            <a:xfrm>
              <a:off x="10347450" y="5260830"/>
              <a:ext cx="117051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constant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9826298" y="4745561"/>
              <a:ext cx="331814" cy="1068055"/>
            </a:xfrm>
            <a:prstGeom prst="rightBrace">
              <a:avLst>
                <a:gd name="adj1" fmla="val 8333"/>
                <a:gd name="adj2" fmla="val 10792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40497" y="2832195"/>
            <a:ext cx="2059785" cy="609516"/>
            <a:chOff x="9468568" y="4835980"/>
            <a:chExt cx="2059785" cy="609516"/>
          </a:xfrm>
        </p:grpSpPr>
        <p:sp>
          <p:nvSpPr>
            <p:cNvPr id="19" name="TextBox 18"/>
            <p:cNvSpPr txBox="1"/>
            <p:nvPr/>
          </p:nvSpPr>
          <p:spPr>
            <a:xfrm>
              <a:off x="10357840" y="4835980"/>
              <a:ext cx="117051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constant</a:t>
              </a:r>
            </a:p>
          </p:txBody>
        </p:sp>
        <p:sp>
          <p:nvSpPr>
            <p:cNvPr id="20" name="Right Brace 19"/>
            <p:cNvSpPr/>
            <p:nvPr/>
          </p:nvSpPr>
          <p:spPr>
            <a:xfrm rot="16200000">
              <a:off x="9836689" y="4745561"/>
              <a:ext cx="331814" cy="1068055"/>
            </a:xfrm>
            <a:prstGeom prst="rightBrace">
              <a:avLst>
                <a:gd name="adj1" fmla="val 8333"/>
                <a:gd name="adj2" fmla="val 89595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535" y="5522322"/>
            <a:ext cx="3695700" cy="609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85098" y="5642456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Algebra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7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94" y="2333348"/>
            <a:ext cx="3404386" cy="2269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33348"/>
            <a:ext cx="3404387" cy="2269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45145"/>
            <a:ext cx="10801350" cy="1325563"/>
          </a:xfrm>
        </p:spPr>
        <p:txBody>
          <a:bodyPr/>
          <a:lstStyle/>
          <a:p>
            <a:r>
              <a:rPr lang="en-US" dirty="0"/>
              <a:t>Common Regularization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4602938"/>
            <a:ext cx="5242560" cy="2173782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/>
              <a:t>Distributes weight across related features (robust)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Analytic solution (easy to compute)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encourage sparsity </a:t>
            </a:r>
            <a:r>
              <a:rPr lang="en-US" sz="2000" dirty="0">
                <a:sym typeface="Wingdings"/>
              </a:rPr>
              <a:t>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small but non-zero weights.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14312" y="1605599"/>
            <a:ext cx="5355224" cy="1200329"/>
            <a:chOff x="-666742" y="4847459"/>
            <a:chExt cx="4462257" cy="1000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8716" y="4847459"/>
              <a:ext cx="2126799" cy="8366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666742" y="4847459"/>
              <a:ext cx="2263009" cy="1000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ED7D31"/>
                  </a:solidFill>
                </a:rPr>
                <a:t>Ridge Regression</a:t>
              </a:r>
              <a:br>
                <a:rPr lang="en-US" sz="2400" dirty="0">
                  <a:solidFill>
                    <a:srgbClr val="ED7D31"/>
                  </a:solidFill>
                </a:rPr>
              </a:br>
              <a:r>
                <a:rPr lang="en-US" sz="2400" dirty="0">
                  <a:solidFill>
                    <a:srgbClr val="ED7D31"/>
                  </a:solidFill>
                </a:rPr>
                <a:t>(L2-Reg)</a:t>
              </a:r>
            </a:p>
            <a:p>
              <a:pPr algn="r"/>
              <a:endParaRPr lang="en-US" sz="2400" dirty="0">
                <a:solidFill>
                  <a:srgbClr val="ED7D3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98884" y="1605598"/>
            <a:ext cx="4068206" cy="1004026"/>
            <a:chOff x="4236883" y="4835625"/>
            <a:chExt cx="3389846" cy="8366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213" y="4835625"/>
              <a:ext cx="2217516" cy="8366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36883" y="4846847"/>
              <a:ext cx="1185039" cy="692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ED7D31"/>
                  </a:solidFill>
                </a:rPr>
                <a:t>LASSO</a:t>
              </a:r>
            </a:p>
            <a:p>
              <a:pPr algn="r"/>
              <a:r>
                <a:rPr lang="en-US" sz="2400" dirty="0">
                  <a:solidFill>
                    <a:srgbClr val="ED7D31"/>
                  </a:solidFill>
                </a:rPr>
                <a:t>(L1-Reg)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989294" y="4602938"/>
            <a:ext cx="4743360" cy="2068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  <a:buClr>
                <a:srgbClr val="000000"/>
              </a:buClr>
            </a:pPr>
            <a:r>
              <a:rPr lang="en-US" sz="2000" b="1" dirty="0">
                <a:solidFill>
                  <a:srgbClr val="000000"/>
                </a:solidFill>
              </a:rPr>
              <a:t>Encourages sparsity </a:t>
            </a:r>
            <a:r>
              <a:rPr lang="en-US" sz="2000" dirty="0">
                <a:solidFill>
                  <a:srgbClr val="000000"/>
                </a:solidFill>
              </a:rPr>
              <a:t>by setting weights = 0</a:t>
            </a:r>
          </a:p>
          <a:p>
            <a:pPr lvl="1">
              <a:spcBef>
                <a:spcPts val="1600"/>
              </a:spcBef>
            </a:pPr>
            <a:r>
              <a:rPr lang="en-US" sz="1600" dirty="0">
                <a:solidFill>
                  <a:srgbClr val="000000"/>
                </a:solidFill>
              </a:rPr>
              <a:t>Used to select informative features</a:t>
            </a:r>
          </a:p>
          <a:p>
            <a:pPr>
              <a:spcBef>
                <a:spcPts val="160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Does not have an analytic solution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 </a:t>
            </a:r>
            <a:r>
              <a:rPr lang="en-US" sz="2000" dirty="0">
                <a:solidFill>
                  <a:srgbClr val="000000"/>
                </a:solidFill>
              </a:rPr>
              <a:t> 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150433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4" y="-146407"/>
            <a:ext cx="10801350" cy="1325563"/>
          </a:xfrm>
        </p:spPr>
        <p:txBody>
          <a:bodyPr/>
          <a:lstStyle/>
          <a:p>
            <a:r>
              <a:rPr lang="en-US"/>
              <a:t>Regularization and Norm </a:t>
            </a:r>
            <a:r>
              <a:rPr lang="en-US" dirty="0"/>
              <a:t>Balls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99873" y="1806101"/>
            <a:ext cx="2980525" cy="1786919"/>
            <a:chOff x="5819063" y="2118944"/>
            <a:chExt cx="2980525" cy="1786919"/>
          </a:xfrm>
        </p:grpSpPr>
        <p:grpSp>
          <p:nvGrpSpPr>
            <p:cNvPr id="34" name="Group 33"/>
            <p:cNvGrpSpPr/>
            <p:nvPr/>
          </p:nvGrpSpPr>
          <p:grpSpPr>
            <a:xfrm rot="3081666">
              <a:off x="6415866" y="1522141"/>
              <a:ext cx="1786919" cy="2980525"/>
              <a:chOff x="2226669" y="3015426"/>
              <a:chExt cx="1786919" cy="17869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226669" y="3015426"/>
                <a:ext cx="1786919" cy="17869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448724" y="3237481"/>
                <a:ext cx="1342808" cy="1342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01299" y="3374541"/>
                <a:ext cx="1037659" cy="10686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81217" y="3456849"/>
                <a:ext cx="877822" cy="9040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52734" y="3530505"/>
                <a:ext cx="734789" cy="75676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868933" y="3650179"/>
                <a:ext cx="502390" cy="51741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61190" y="3745194"/>
                <a:ext cx="317877" cy="32738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18987675">
              <a:off x="7013442" y="27891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𝜃</a:t>
              </a:r>
              <a:r>
                <a:rPr lang="en-US" baseline="-25000">
                  <a:solidFill>
                    <a:srgbClr val="FFFFFF"/>
                  </a:solidFill>
                </a:rPr>
                <a:t>opt</a:t>
              </a: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1334741" y="3501013"/>
            <a:ext cx="1144745" cy="11447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56602" y="391587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𝜃</a:t>
            </a:r>
            <a:r>
              <a:rPr lang="en-US" baseline="-25000">
                <a:solidFill>
                  <a:srgbClr val="000000"/>
                </a:solidFill>
              </a:rPr>
              <a:t>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64942" y="226989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𝜃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8701" y="556615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L2 Norm (Ridge)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7114" y="2576144"/>
            <a:ext cx="0" cy="29944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859" y="4073386"/>
            <a:ext cx="31865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054807" y="3478131"/>
            <a:ext cx="132572" cy="13257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380463" y="4447164"/>
            <a:ext cx="1013419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Robust 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weight </a:t>
            </a:r>
          </a:p>
          <a:p>
            <a:r>
              <a:rPr lang="en-US" b="1" dirty="0">
                <a:solidFill>
                  <a:srgbClr val="000000"/>
                </a:solidFill>
              </a:rPr>
              <a:t>sharing</a:t>
            </a:r>
          </a:p>
        </p:txBody>
      </p:sp>
      <p:sp>
        <p:nvSpPr>
          <p:cNvPr id="28" name="TextBox 27"/>
          <p:cNvSpPr txBox="1"/>
          <p:nvPr/>
        </p:nvSpPr>
        <p:spPr>
          <a:xfrm rot="20172547">
            <a:off x="2428519" y="134716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Loss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67805" y="1126227"/>
            <a:ext cx="3897910" cy="4863459"/>
            <a:chOff x="4167805" y="1126227"/>
            <a:chExt cx="3897910" cy="4863459"/>
          </a:xfrm>
        </p:grpSpPr>
        <p:grpSp>
          <p:nvGrpSpPr>
            <p:cNvPr id="59" name="Group 58"/>
            <p:cNvGrpSpPr/>
            <p:nvPr/>
          </p:nvGrpSpPr>
          <p:grpSpPr>
            <a:xfrm>
              <a:off x="4167805" y="1606321"/>
              <a:ext cx="3897910" cy="4383365"/>
              <a:chOff x="476893" y="1919163"/>
              <a:chExt cx="3897910" cy="4383365"/>
            </a:xfrm>
          </p:grpSpPr>
          <p:grpSp>
            <p:nvGrpSpPr>
              <p:cNvPr id="12" name="Group 11"/>
              <p:cNvGrpSpPr/>
              <p:nvPr/>
            </p:nvGrpSpPr>
            <p:grpSpPr>
              <a:xfrm rot="3081666">
                <a:off x="1991081" y="1322360"/>
                <a:ext cx="1786919" cy="2980525"/>
                <a:chOff x="2226669" y="3015426"/>
                <a:chExt cx="1786919" cy="1786919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226669" y="3015426"/>
                  <a:ext cx="1786919" cy="178691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2448724" y="3237481"/>
                  <a:ext cx="1342808" cy="134280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2601299" y="3374541"/>
                  <a:ext cx="1037659" cy="106868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2681217" y="3456849"/>
                  <a:ext cx="877822" cy="9040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2752734" y="3530505"/>
                  <a:ext cx="734789" cy="75676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2868933" y="3650179"/>
                  <a:ext cx="502390" cy="51741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961190" y="3745194"/>
                  <a:ext cx="317877" cy="32738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 rot="18987675">
                <a:off x="2559323" y="2606496"/>
                <a:ext cx="572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FFFF"/>
                    </a:solidFill>
                  </a:rPr>
                  <a:t>𝜃</a:t>
                </a:r>
                <a:r>
                  <a:rPr lang="en-US" baseline="-25000">
                    <a:solidFill>
                      <a:srgbClr val="FFFFFF"/>
                    </a:solidFill>
                  </a:rPr>
                  <a:t>opt</a:t>
                </a:r>
                <a:endParaRPr 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76893" y="2588097"/>
                <a:ext cx="3533864" cy="3714431"/>
                <a:chOff x="476893" y="2588097"/>
                <a:chExt cx="3533864" cy="371443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2700000">
                  <a:off x="1493383" y="3813798"/>
                  <a:ext cx="1151725" cy="11517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3611289" y="4234073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rgbClr val="000000"/>
                      </a:solidFill>
                    </a:rPr>
                    <a:t>𝜃</a:t>
                  </a:r>
                  <a:r>
                    <a:rPr lang="en-US" baseline="-25000">
                      <a:solidFill>
                        <a:srgbClr val="000000"/>
                      </a:solidFill>
                    </a:rPr>
                    <a:t>1</a:t>
                  </a: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1919629" y="258809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𝜃</a:t>
                  </a:r>
                  <a:r>
                    <a:rPr lang="en-US" baseline="-25000" dirty="0">
                      <a:solidFill>
                        <a:srgbClr val="000000"/>
                      </a:solidFill>
                    </a:rPr>
                    <a:t>2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051177" y="5933196"/>
                  <a:ext cx="20361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0000"/>
                      </a:solidFill>
                    </a:rPr>
                    <a:t>L1 Norm (LASSO)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2003861" y="3505749"/>
                  <a:ext cx="132572" cy="132572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6081548" y="4443179"/>
              <a:ext cx="116410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Sparsity</a:t>
              </a:r>
            </a:p>
            <a:p>
              <a:r>
                <a:rPr lang="en-US" b="1" dirty="0">
                  <a:solidFill>
                    <a:srgbClr val="000000"/>
                  </a:solidFill>
                </a:rPr>
                <a:t>inducing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261229" y="3205452"/>
              <a:ext cx="1433544" cy="646331"/>
              <a:chOff x="4261229" y="3205452"/>
              <a:chExt cx="1433544" cy="64633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4261229" y="3205452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000000"/>
                    </a:solidFill>
                  </a:rPr>
                  <a:t>Snaps to 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corners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V="1">
                <a:off x="5233194" y="3259193"/>
                <a:ext cx="461579" cy="326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 rot="20172547">
              <a:off x="6263407" y="1126227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</a:rPr>
                <a:t>Loss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85219" y="1406644"/>
            <a:ext cx="4279320" cy="4805846"/>
            <a:chOff x="7785219" y="1406644"/>
            <a:chExt cx="4279320" cy="4805846"/>
          </a:xfrm>
        </p:grpSpPr>
        <p:grpSp>
          <p:nvGrpSpPr>
            <p:cNvPr id="15" name="Group 14"/>
            <p:cNvGrpSpPr/>
            <p:nvPr/>
          </p:nvGrpSpPr>
          <p:grpSpPr>
            <a:xfrm>
              <a:off x="7785219" y="1825897"/>
              <a:ext cx="3955316" cy="4386593"/>
              <a:chOff x="7741021" y="1976180"/>
              <a:chExt cx="3955316" cy="4386593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715812" y="1976180"/>
                <a:ext cx="2980525" cy="1786919"/>
                <a:chOff x="5819063" y="2118944"/>
                <a:chExt cx="2980525" cy="1786919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 rot="3081666">
                  <a:off x="6415866" y="1522141"/>
                  <a:ext cx="1786919" cy="2980525"/>
                  <a:chOff x="2226669" y="3015426"/>
                  <a:chExt cx="1786919" cy="1786919"/>
                </a:xfrm>
              </p:grpSpPr>
              <p:sp>
                <p:nvSpPr>
                  <p:cNvPr id="69" name="Oval 68"/>
                  <p:cNvSpPr/>
                  <p:nvPr/>
                </p:nvSpPr>
                <p:spPr>
                  <a:xfrm>
                    <a:off x="2226669" y="3015426"/>
                    <a:ext cx="1786919" cy="178691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2448724" y="3237481"/>
                    <a:ext cx="1342808" cy="1342808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601299" y="3374541"/>
                    <a:ext cx="1037659" cy="106868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681217" y="3456849"/>
                    <a:ext cx="877822" cy="9040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2752734" y="3530505"/>
                    <a:ext cx="734789" cy="756761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2868933" y="3650179"/>
                    <a:ext cx="502390" cy="517413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2961190" y="3745194"/>
                    <a:ext cx="317877" cy="327382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68" name="TextBox 67"/>
                <p:cNvSpPr txBox="1"/>
                <p:nvPr/>
              </p:nvSpPr>
              <p:spPr>
                <a:xfrm rot="18987675">
                  <a:off x="7013442" y="2789168"/>
                  <a:ext cx="572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FFFF"/>
                      </a:solidFill>
                    </a:rPr>
                    <a:t>𝜃</a:t>
                  </a:r>
                  <a:r>
                    <a:rPr lang="en-US" baseline="-25000" dirty="0">
                      <a:solidFill>
                        <a:srgbClr val="FFFFFF"/>
                      </a:solidFill>
                    </a:rPr>
                    <a:t>opt</a:t>
                  </a:r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3" name="Decision 12"/>
              <p:cNvSpPr/>
              <p:nvPr/>
            </p:nvSpPr>
            <p:spPr>
              <a:xfrm>
                <a:off x="8714936" y="3617554"/>
                <a:ext cx="1231395" cy="1231395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5000"/>
                    </a:moveTo>
                    <a:cubicBezTo>
                      <a:pt x="1865" y="1564"/>
                      <a:pt x="1833" y="1427"/>
                      <a:pt x="5000" y="0"/>
                    </a:cubicBezTo>
                    <a:cubicBezTo>
                      <a:pt x="8048" y="1624"/>
                      <a:pt x="8372" y="1879"/>
                      <a:pt x="10000" y="5000"/>
                    </a:cubicBezTo>
                    <a:cubicBezTo>
                      <a:pt x="8167" y="8111"/>
                      <a:pt x="8351" y="8098"/>
                      <a:pt x="5000" y="10000"/>
                    </a:cubicBezTo>
                    <a:cubicBezTo>
                      <a:pt x="1816" y="8126"/>
                      <a:pt x="2130" y="8412"/>
                      <a:pt x="0" y="500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7741021" y="2420181"/>
                <a:ext cx="3542211" cy="3942592"/>
                <a:chOff x="4833049" y="2582741"/>
                <a:chExt cx="3542211" cy="3942592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7975792" y="422871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rgbClr val="000000"/>
                      </a:solidFill>
                    </a:rPr>
                    <a:t>𝜃</a:t>
                  </a:r>
                  <a:r>
                    <a:rPr lang="en-US" baseline="-25000">
                      <a:solidFill>
                        <a:srgbClr val="000000"/>
                      </a:solidFill>
                    </a:rPr>
                    <a:t>1</a:t>
                  </a: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6284132" y="2582741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𝜃</a:t>
                  </a:r>
                  <a:r>
                    <a:rPr lang="en-US" baseline="-25000" dirty="0">
                      <a:solidFill>
                        <a:srgbClr val="000000"/>
                      </a:solidFill>
                    </a:rPr>
                    <a:t>2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5637454" y="5879002"/>
                  <a:ext cx="15953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L1 + L2 Norm</a:t>
                  </a:r>
                </a:p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(Elastic Net)</a:t>
                  </a:r>
                </a:p>
              </p:txBody>
            </p: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6426304" y="2888987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>
                  <a:off x="4833049" y="4386229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/>
                <p:cNvSpPr/>
                <p:nvPr/>
              </p:nvSpPr>
              <p:spPr>
                <a:xfrm>
                  <a:off x="6419889" y="3730504"/>
                  <a:ext cx="155837" cy="155448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1" name="TextBox 80"/>
            <p:cNvSpPr txBox="1"/>
            <p:nvPr/>
          </p:nvSpPr>
          <p:spPr>
            <a:xfrm>
              <a:off x="9784748" y="4461415"/>
              <a:ext cx="227979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Compromise</a:t>
              </a:r>
              <a:r>
                <a:rPr lang="mr-IN" b="1" dirty="0">
                  <a:solidFill>
                    <a:srgbClr val="000000"/>
                  </a:solidFill>
                </a:rPr>
                <a:t>…</a:t>
              </a:r>
              <a:endParaRPr lang="en-US" b="1" dirty="0">
                <a:solidFill>
                  <a:srgbClr val="000000"/>
                </a:solidFill>
              </a:endParaRPr>
            </a:p>
            <a:p>
              <a:r>
                <a:rPr lang="en-US" b="1" dirty="0">
                  <a:solidFill>
                    <a:srgbClr val="000000"/>
                  </a:solidFill>
                </a:rPr>
                <a:t>Two parameters </a:t>
              </a:r>
              <a:r>
                <a:rPr lang="mr-IN" b="1" dirty="0">
                  <a:solidFill>
                    <a:srgbClr val="000000"/>
                  </a:solidFill>
                </a:rPr>
                <a:t>…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888382" y="3203808"/>
              <a:ext cx="1347920" cy="646331"/>
              <a:chOff x="7888382" y="3203808"/>
              <a:chExt cx="1347920" cy="646331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888382" y="3203808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Snaps to 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corners</a:t>
                </a: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 flipV="1">
                <a:off x="8850211" y="3506723"/>
                <a:ext cx="386091" cy="904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 rot="20172547">
              <a:off x="9834165" y="1406644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</a:rPr>
                <a:t>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76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512813" y="-1775333"/>
            <a:ext cx="4123267" cy="4123267"/>
            <a:chOff x="4538132" y="-491067"/>
            <a:chExt cx="4123267" cy="4123267"/>
          </a:xfrm>
        </p:grpSpPr>
        <p:sp>
          <p:nvSpPr>
            <p:cNvPr id="3" name="Arc 2"/>
            <p:cNvSpPr/>
            <p:nvPr/>
          </p:nvSpPr>
          <p:spPr>
            <a:xfrm>
              <a:off x="4538132" y="-491067"/>
              <a:ext cx="4123267" cy="4123267"/>
            </a:xfrm>
            <a:prstGeom prst="arc">
              <a:avLst>
                <a:gd name="adj1" fmla="val 1323193"/>
                <a:gd name="adj2" fmla="val 954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c 3"/>
            <p:cNvSpPr/>
            <p:nvPr/>
          </p:nvSpPr>
          <p:spPr>
            <a:xfrm>
              <a:off x="5490700" y="-491067"/>
              <a:ext cx="2218128" cy="4123267"/>
            </a:xfrm>
            <a:prstGeom prst="arc">
              <a:avLst>
                <a:gd name="adj1" fmla="val 1833495"/>
                <a:gd name="adj2" fmla="val 83039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682061" y="2159001"/>
              <a:ext cx="3838484" cy="1270000"/>
              <a:chOff x="4682061" y="2159001"/>
              <a:chExt cx="3838484" cy="1270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460337" y="3098801"/>
                <a:ext cx="2295790" cy="3302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919128" y="2582334"/>
                <a:ext cx="3361267" cy="3302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682061" y="2159001"/>
                <a:ext cx="3838484" cy="3302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Arc 8"/>
            <p:cNvSpPr/>
            <p:nvPr/>
          </p:nvSpPr>
          <p:spPr>
            <a:xfrm flipH="1">
              <a:off x="6162272" y="-491067"/>
              <a:ext cx="869464" cy="4123267"/>
            </a:xfrm>
            <a:prstGeom prst="arc">
              <a:avLst>
                <a:gd name="adj1" fmla="val 3290118"/>
                <a:gd name="adj2" fmla="val 676672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4645201" y="2195831"/>
            <a:ext cx="0" cy="3754966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153912" y="3125639"/>
            <a:ext cx="1417773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099175" y="3125639"/>
            <a:ext cx="1475272" cy="1036321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574447" y="2344553"/>
            <a:ext cx="0" cy="813347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833" y="4193761"/>
            <a:ext cx="355600" cy="406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688" y="2344553"/>
            <a:ext cx="368300" cy="406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102" y="1801926"/>
            <a:ext cx="850900" cy="469900"/>
          </a:xfrm>
          <a:prstGeom prst="rect">
            <a:avLst/>
          </a:prstGeom>
        </p:spPr>
      </p:pic>
      <p:sp>
        <p:nvSpPr>
          <p:cNvPr id="48" name="Freeform 47"/>
          <p:cNvSpPr/>
          <p:nvPr/>
        </p:nvSpPr>
        <p:spPr>
          <a:xfrm>
            <a:off x="3473079" y="3577883"/>
            <a:ext cx="2446371" cy="1265389"/>
          </a:xfrm>
          <a:custGeom>
            <a:avLst/>
            <a:gdLst>
              <a:gd name="connsiteX0" fmla="*/ 2478024 w 2596896"/>
              <a:gd name="connsiteY0" fmla="*/ 0 h 1755648"/>
              <a:gd name="connsiteX1" fmla="*/ 137160 w 2596896"/>
              <a:gd name="connsiteY1" fmla="*/ 749808 h 1755648"/>
              <a:gd name="connsiteX2" fmla="*/ 0 w 2596896"/>
              <a:gd name="connsiteY2" fmla="*/ 1755648 h 1755648"/>
              <a:gd name="connsiteX3" fmla="*/ 2596896 w 2596896"/>
              <a:gd name="connsiteY3" fmla="*/ 768096 h 1755648"/>
              <a:gd name="connsiteX4" fmla="*/ 2478024 w 2596896"/>
              <a:gd name="connsiteY4" fmla="*/ 0 h 1755648"/>
              <a:gd name="connsiteX0" fmla="*/ 2340864 w 2459736"/>
              <a:gd name="connsiteY0" fmla="*/ 0 h 1517904"/>
              <a:gd name="connsiteX1" fmla="*/ 0 w 2459736"/>
              <a:gd name="connsiteY1" fmla="*/ 749808 h 1517904"/>
              <a:gd name="connsiteX2" fmla="*/ 192024 w 2459736"/>
              <a:gd name="connsiteY2" fmla="*/ 1517904 h 1517904"/>
              <a:gd name="connsiteX3" fmla="*/ 2459736 w 2459736"/>
              <a:gd name="connsiteY3" fmla="*/ 768096 h 1517904"/>
              <a:gd name="connsiteX4" fmla="*/ 2340864 w 2459736"/>
              <a:gd name="connsiteY4" fmla="*/ 0 h 1517904"/>
              <a:gd name="connsiteX0" fmla="*/ 1975104 w 2459736"/>
              <a:gd name="connsiteY0" fmla="*/ 0 h 1234440"/>
              <a:gd name="connsiteX1" fmla="*/ 0 w 2459736"/>
              <a:gd name="connsiteY1" fmla="*/ 466344 h 1234440"/>
              <a:gd name="connsiteX2" fmla="*/ 192024 w 2459736"/>
              <a:gd name="connsiteY2" fmla="*/ 1234440 h 1234440"/>
              <a:gd name="connsiteX3" fmla="*/ 2459736 w 2459736"/>
              <a:gd name="connsiteY3" fmla="*/ 484632 h 1234440"/>
              <a:gd name="connsiteX4" fmla="*/ 1975104 w 2459736"/>
              <a:gd name="connsiteY4" fmla="*/ 0 h 1234440"/>
              <a:gd name="connsiteX0" fmla="*/ 1870606 w 2459736"/>
              <a:gd name="connsiteY0" fmla="*/ 0 h 1353312"/>
              <a:gd name="connsiteX1" fmla="*/ 0 w 2459736"/>
              <a:gd name="connsiteY1" fmla="*/ 585216 h 1353312"/>
              <a:gd name="connsiteX2" fmla="*/ 192024 w 2459736"/>
              <a:gd name="connsiteY2" fmla="*/ 1353312 h 1353312"/>
              <a:gd name="connsiteX3" fmla="*/ 2459736 w 2459736"/>
              <a:gd name="connsiteY3" fmla="*/ 603504 h 1353312"/>
              <a:gd name="connsiteX4" fmla="*/ 1870606 w 2459736"/>
              <a:gd name="connsiteY4" fmla="*/ 0 h 1353312"/>
              <a:gd name="connsiteX0" fmla="*/ 1870606 w 2248472"/>
              <a:gd name="connsiteY0" fmla="*/ 0 h 1353312"/>
              <a:gd name="connsiteX1" fmla="*/ 0 w 2248472"/>
              <a:gd name="connsiteY1" fmla="*/ 585216 h 1353312"/>
              <a:gd name="connsiteX2" fmla="*/ 192024 w 2248472"/>
              <a:gd name="connsiteY2" fmla="*/ 1353312 h 1353312"/>
              <a:gd name="connsiteX3" fmla="*/ 2248472 w 2248472"/>
              <a:gd name="connsiteY3" fmla="*/ 591781 h 1353312"/>
              <a:gd name="connsiteX4" fmla="*/ 1870606 w 2248472"/>
              <a:gd name="connsiteY4" fmla="*/ 0 h 1353312"/>
              <a:gd name="connsiteX0" fmla="*/ 1870606 w 2248472"/>
              <a:gd name="connsiteY0" fmla="*/ 0 h 1265389"/>
              <a:gd name="connsiteX1" fmla="*/ 0 w 2248472"/>
              <a:gd name="connsiteY1" fmla="*/ 585216 h 1265389"/>
              <a:gd name="connsiteX2" fmla="*/ 300232 w 2248472"/>
              <a:gd name="connsiteY2" fmla="*/ 1265389 h 1265389"/>
              <a:gd name="connsiteX3" fmla="*/ 2248472 w 2248472"/>
              <a:gd name="connsiteY3" fmla="*/ 591781 h 1265389"/>
              <a:gd name="connsiteX4" fmla="*/ 1870606 w 2248472"/>
              <a:gd name="connsiteY4" fmla="*/ 0 h 1265389"/>
              <a:gd name="connsiteX0" fmla="*/ 1772702 w 2150568"/>
              <a:gd name="connsiteY0" fmla="*/ 0 h 1265389"/>
              <a:gd name="connsiteX1" fmla="*/ 0 w 2150568"/>
              <a:gd name="connsiteY1" fmla="*/ 602801 h 1265389"/>
              <a:gd name="connsiteX2" fmla="*/ 202328 w 2150568"/>
              <a:gd name="connsiteY2" fmla="*/ 1265389 h 1265389"/>
              <a:gd name="connsiteX3" fmla="*/ 2150568 w 2150568"/>
              <a:gd name="connsiteY3" fmla="*/ 591781 h 1265389"/>
              <a:gd name="connsiteX4" fmla="*/ 1772702 w 2150568"/>
              <a:gd name="connsiteY4" fmla="*/ 0 h 1265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68" h="1265389">
                <a:moveTo>
                  <a:pt x="1772702" y="0"/>
                </a:moveTo>
                <a:lnTo>
                  <a:pt x="0" y="602801"/>
                </a:lnTo>
                <a:lnTo>
                  <a:pt x="202328" y="1265389"/>
                </a:lnTo>
                <a:lnTo>
                  <a:pt x="2150568" y="591781"/>
                </a:lnTo>
                <a:lnTo>
                  <a:pt x="1772702" y="0"/>
                </a:lnTo>
                <a:close/>
              </a:path>
            </a:pathLst>
          </a:custGeom>
          <a:solidFill>
            <a:schemeClr val="accent5">
              <a:alpha val="8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4645201" y="2195831"/>
            <a:ext cx="0" cy="1966128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679192" y="2682410"/>
            <a:ext cx="4078949" cy="28653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62886" y="4161959"/>
            <a:ext cx="8424114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730" y="3148796"/>
            <a:ext cx="381000" cy="355600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7532078" y="3083170"/>
            <a:ext cx="62559" cy="6255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437373" y="3530864"/>
            <a:ext cx="110828" cy="10075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4069" y="3319557"/>
            <a:ext cx="1127142" cy="3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1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14613"/>
            <a:ext cx="10801350" cy="1325563"/>
          </a:xfrm>
        </p:spPr>
        <p:txBody>
          <a:bodyPr/>
          <a:lstStyle/>
          <a:p>
            <a:r>
              <a:rPr lang="en-US" b="1" dirty="0"/>
              <a:t>Standardization</a:t>
            </a:r>
            <a:r>
              <a:rPr lang="en-US" dirty="0"/>
              <a:t> and the </a:t>
            </a:r>
            <a:r>
              <a:rPr lang="en-US" b="1" dirty="0"/>
              <a:t>Intercept</a:t>
            </a:r>
            <a:r>
              <a:rPr lang="en-US" dirty="0"/>
              <a:t>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77"/>
            <a:ext cx="10515600" cy="510229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Height</a:t>
            </a:r>
            <a:r>
              <a:rPr lang="en-US" dirty="0"/>
              <a:t> =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age_in_seconds</a:t>
            </a:r>
            <a:r>
              <a:rPr lang="en-US" dirty="0"/>
              <a:t>  + 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weight_in_tons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l-GR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Regularization penalized dimensions equally</a:t>
            </a:r>
            <a:endParaRPr lang="en-US" b="1" dirty="0"/>
          </a:p>
          <a:p>
            <a:r>
              <a:rPr lang="en-US" b="1" dirty="0"/>
              <a:t>Standardization</a:t>
            </a:r>
          </a:p>
          <a:p>
            <a:pPr lvl="1"/>
            <a:r>
              <a:rPr lang="en-US" dirty="0"/>
              <a:t>Ensure that each dimensions has the </a:t>
            </a:r>
            <a:br>
              <a:rPr lang="en-US" dirty="0"/>
            </a:br>
            <a:r>
              <a:rPr lang="en-US" dirty="0"/>
              <a:t>same scale </a:t>
            </a:r>
          </a:p>
          <a:p>
            <a:pPr lvl="1"/>
            <a:r>
              <a:rPr lang="en-US" dirty="0"/>
              <a:t>centered around zero</a:t>
            </a:r>
          </a:p>
          <a:p>
            <a:r>
              <a:rPr lang="en-US" b="1" dirty="0"/>
              <a:t>Intercept Terms</a:t>
            </a:r>
            <a:endParaRPr lang="en-US" dirty="0"/>
          </a:p>
          <a:p>
            <a:pPr lvl="1"/>
            <a:r>
              <a:rPr lang="en-US" dirty="0"/>
              <a:t>Don’t regularize intercept term </a:t>
            </a:r>
            <a:r>
              <a:rPr lang="en-US" b="1" dirty="0">
                <a:sym typeface="Wingdings"/>
              </a:rPr>
              <a:t> Suggested</a:t>
            </a:r>
            <a:endParaRPr lang="en-US" dirty="0"/>
          </a:p>
          <a:p>
            <a:pPr lvl="1"/>
            <a:r>
              <a:rPr lang="en-US" dirty="0"/>
              <a:t>Center </a:t>
            </a:r>
            <a:r>
              <a:rPr lang="en-US" i="1" dirty="0"/>
              <a:t>y</a:t>
            </a:r>
            <a:r>
              <a:rPr lang="en-US" dirty="0"/>
              <a:t> values (e.g., subtract mean) 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3284113" y="1983346"/>
            <a:ext cx="1184856" cy="528034"/>
          </a:xfrm>
          <a:prstGeom prst="wedgeRectCallout">
            <a:avLst>
              <a:gd name="adj1" fmla="val -83877"/>
              <a:gd name="adj2" fmla="val -765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Small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194479" y="1983346"/>
            <a:ext cx="1184856" cy="528034"/>
          </a:xfrm>
          <a:prstGeom prst="wedgeRectCallout">
            <a:avLst>
              <a:gd name="adj1" fmla="val 40036"/>
              <a:gd name="adj2" fmla="val -814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Large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056090" y="3161363"/>
            <a:ext cx="3583460" cy="2106676"/>
            <a:chOff x="8056090" y="3341667"/>
            <a:chExt cx="3583460" cy="2106676"/>
          </a:xfrm>
        </p:grpSpPr>
        <p:grpSp>
          <p:nvGrpSpPr>
            <p:cNvPr id="9" name="Group 8"/>
            <p:cNvGrpSpPr/>
            <p:nvPr/>
          </p:nvGrpSpPr>
          <p:grpSpPr>
            <a:xfrm>
              <a:off x="8056090" y="3726635"/>
              <a:ext cx="3583460" cy="1721708"/>
              <a:chOff x="7916562" y="2734962"/>
              <a:chExt cx="3583460" cy="172170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916562" y="2734962"/>
                <a:ext cx="3583460" cy="17217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7982463" y="2815688"/>
                <a:ext cx="3209153" cy="1360725"/>
                <a:chOff x="7537621" y="2560315"/>
                <a:chExt cx="3209153" cy="1360725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7874" y="3019340"/>
                  <a:ext cx="2628900" cy="901700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537621" y="2560315"/>
                  <a:ext cx="2627642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For </a:t>
                  </a:r>
                  <a:r>
                    <a:rPr lang="en-US">
                      <a:solidFill>
                        <a:srgbClr val="000000"/>
                      </a:solidFill>
                    </a:rPr>
                    <a:t>each dimension </a:t>
                  </a:r>
                  <a:r>
                    <a:rPr lang="en-US" i="1">
                      <a:solidFill>
                        <a:srgbClr val="000000"/>
                      </a:solidFill>
                    </a:rPr>
                    <a:t>k:</a:t>
                  </a: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8056090" y="3341667"/>
              <a:ext cx="252344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Standardization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6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25232" y="2240691"/>
            <a:ext cx="370703" cy="54162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723503"/>
            <a:ext cx="11065476" cy="2453461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70983" y="1938380"/>
            <a:ext cx="8605799" cy="1257300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197" y="7118155"/>
            <a:ext cx="2636803" cy="1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11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4872" y="45658"/>
            <a:ext cx="3950427" cy="1725138"/>
          </a:xfrm>
        </p:spPr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872" y="5214215"/>
            <a:ext cx="11065476" cy="917616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068165" y="-1277281"/>
            <a:ext cx="250734" cy="3663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093945" y="-1481756"/>
            <a:ext cx="5820735" cy="850405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5068112" y="60150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68112" y="466057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1336" y="4653510"/>
            <a:ext cx="255711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Increasing 𝜆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351264" y="2271163"/>
            <a:ext cx="830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Error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9617677" y="4889173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5"/>
              </a:solidFill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429235" y="4817284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4472C4"/>
                  </a:solidFill>
                </a:rPr>
                <a:t>Variance</a:t>
              </a:r>
              <a:endParaRPr lang="en-US" sz="2800" b="1" baseline="30000" dirty="0">
                <a:solidFill>
                  <a:srgbClr val="D9615F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05113" y="22192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4"/>
              </a:solidFill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469223" y="3364903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D9615F"/>
                  </a:solidFill>
                </a:rPr>
                <a:t>(Bias)</a:t>
              </a:r>
              <a:r>
                <a:rPr lang="en-US" sz="2800" b="1" baseline="30000" dirty="0">
                  <a:solidFill>
                    <a:srgbClr val="D9615F"/>
                  </a:solidFill>
                </a:rPr>
                <a:t>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333395" y="23128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41529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31"/>
                  </a:solidFill>
                </a:rPr>
                <a:t>Optimal Value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02993" y="376492"/>
            <a:ext cx="6516570" cy="1957071"/>
            <a:chOff x="5149820" y="983627"/>
            <a:chExt cx="6516570" cy="1957071"/>
          </a:xfrm>
        </p:grpSpPr>
        <p:sp>
          <p:nvSpPr>
            <p:cNvPr id="33" name="TextBox 32"/>
            <p:cNvSpPr txBox="1"/>
            <p:nvPr/>
          </p:nvSpPr>
          <p:spPr>
            <a:xfrm rot="1844423">
              <a:off x="5291618" y="2029350"/>
              <a:ext cx="2987321" cy="481512"/>
            </a:xfrm>
            <a:prstGeom prst="rect">
              <a:avLst/>
            </a:prstGeom>
          </p:spPr>
          <p:txBody>
            <a:bodyPr wrap="none" rtlCol="0">
              <a:prstTxWarp prst="textArchDown">
                <a:avLst>
                  <a:gd name="adj" fmla="val 351968"/>
                </a:avLst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</a:rPr>
                <a:t>Validation Error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149820" y="983627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3499" y="2573033"/>
            <a:ext cx="301206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How do </a:t>
            </a:r>
            <a:r>
              <a:rPr lang="en-US" sz="3200">
                <a:solidFill>
                  <a:srgbClr val="000000"/>
                </a:solidFill>
              </a:rPr>
              <a:t>we determine 𝜆?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2" y="1825646"/>
            <a:ext cx="3544764" cy="26780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13678" y="6131830"/>
            <a:ext cx="69637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>
                <a:solidFill>
                  <a:srgbClr val="000000"/>
                </a:solidFill>
                <a:ea typeface="Helvetica Neue Light" charset="0"/>
                <a:cs typeface="Helvetica Neue Light" charset="0"/>
                <a:sym typeface="Wingdings"/>
              </a:rPr>
              <a:t>Determined through cross validation</a:t>
            </a:r>
            <a:endParaRPr lang="en-US" sz="28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25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5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133" y="48059"/>
            <a:ext cx="5864956" cy="1811867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Taxonomy of</a:t>
            </a:r>
            <a:br>
              <a:rPr lang="en-US" sz="3600"/>
            </a:br>
            <a:r>
              <a:rPr lang="en-US"/>
              <a:t>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28" y="263676"/>
            <a:ext cx="1382603" cy="1382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34" y="2613619"/>
            <a:ext cx="315396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Supervised Learning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56619" y="2598691"/>
            <a:ext cx="279756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Unsupervised</a:t>
            </a:r>
          </a:p>
          <a:p>
            <a:pPr algn="ctr"/>
            <a:r>
              <a:rPr lang="en-US" sz="3200" dirty="0"/>
              <a:t>Learning</a:t>
            </a:r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2433715" y="1646279"/>
            <a:ext cx="4563715" cy="967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 flipH="1">
            <a:off x="6073362" y="1646279"/>
            <a:ext cx="924068" cy="9351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997430" y="1646279"/>
            <a:ext cx="2657970" cy="952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0856085">
            <a:off x="3767779" y="1816988"/>
            <a:ext cx="17411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Labeled Data</a:t>
            </a:r>
          </a:p>
        </p:txBody>
      </p:sp>
      <p:sp>
        <p:nvSpPr>
          <p:cNvPr id="26" name="TextBox 25"/>
          <p:cNvSpPr txBox="1"/>
          <p:nvPr/>
        </p:nvSpPr>
        <p:spPr>
          <a:xfrm rot="1203958">
            <a:off x="7522154" y="1885024"/>
            <a:ext cx="1972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Unlabeled Data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877362" y="2581448"/>
            <a:ext cx="2392000" cy="2687008"/>
            <a:chOff x="5109950" y="2803343"/>
            <a:chExt cx="2392000" cy="2687008"/>
          </a:xfrm>
        </p:grpSpPr>
        <p:sp>
          <p:nvSpPr>
            <p:cNvPr id="8" name="TextBox 7"/>
            <p:cNvSpPr txBox="1"/>
            <p:nvPr/>
          </p:nvSpPr>
          <p:spPr>
            <a:xfrm>
              <a:off x="5109950" y="2803343"/>
              <a:ext cx="2392000" cy="113877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Reinforcement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covered)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t="12928" b="12111"/>
            <a:stretch/>
          </p:blipFill>
          <p:spPr>
            <a:xfrm>
              <a:off x="5286797" y="3926870"/>
              <a:ext cx="2038662" cy="114614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73694" y="5121019"/>
              <a:ext cx="12747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Alpha Go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75179" y="5288369"/>
            <a:ext cx="1765197" cy="1125591"/>
            <a:chOff x="7844589" y="617621"/>
            <a:chExt cx="3725111" cy="2375346"/>
          </a:xfrm>
        </p:grpSpPr>
        <p:sp>
          <p:nvSpPr>
            <p:cNvPr id="33" name="Freeform 32"/>
            <p:cNvSpPr/>
            <p:nvPr/>
          </p:nvSpPr>
          <p:spPr>
            <a:xfrm>
              <a:off x="7848600" y="630767"/>
              <a:ext cx="3721100" cy="2362200"/>
            </a:xfrm>
            <a:custGeom>
              <a:avLst/>
              <a:gdLst>
                <a:gd name="connsiteX0" fmla="*/ 0 w 3721100"/>
                <a:gd name="connsiteY0" fmla="*/ 2362200 h 2362200"/>
                <a:gd name="connsiteX1" fmla="*/ 4233 w 3721100"/>
                <a:gd name="connsiteY1" fmla="*/ 1960033 h 2362200"/>
                <a:gd name="connsiteX2" fmla="*/ 3721100 w 3721100"/>
                <a:gd name="connsiteY2" fmla="*/ 0 h 2362200"/>
                <a:gd name="connsiteX3" fmla="*/ 3716867 w 3721100"/>
                <a:gd name="connsiteY3" fmla="*/ 2362200 h 2362200"/>
                <a:gd name="connsiteX4" fmla="*/ 0 w 3721100"/>
                <a:gd name="connsiteY4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100" h="2362200">
                  <a:moveTo>
                    <a:pt x="0" y="2362200"/>
                  </a:moveTo>
                  <a:lnTo>
                    <a:pt x="4233" y="1960033"/>
                  </a:lnTo>
                  <a:lnTo>
                    <a:pt x="3721100" y="0"/>
                  </a:lnTo>
                  <a:lnTo>
                    <a:pt x="371686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7848600" y="622300"/>
              <a:ext cx="3716867" cy="1964267"/>
            </a:xfrm>
            <a:custGeom>
              <a:avLst/>
              <a:gdLst>
                <a:gd name="connsiteX0" fmla="*/ 4233 w 3716867"/>
                <a:gd name="connsiteY0" fmla="*/ 1964267 h 1964267"/>
                <a:gd name="connsiteX1" fmla="*/ 0 w 3716867"/>
                <a:gd name="connsiteY1" fmla="*/ 0 h 1964267"/>
                <a:gd name="connsiteX2" fmla="*/ 3716867 w 3716867"/>
                <a:gd name="connsiteY2" fmla="*/ 0 h 1964267"/>
                <a:gd name="connsiteX3" fmla="*/ 3674533 w 3716867"/>
                <a:gd name="connsiteY3" fmla="*/ 33867 h 1964267"/>
                <a:gd name="connsiteX4" fmla="*/ 4233 w 3716867"/>
                <a:gd name="connsiteY4" fmla="*/ 1964267 h 196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6867" h="1964267">
                  <a:moveTo>
                    <a:pt x="4233" y="1964267"/>
                  </a:moveTo>
                  <a:lnTo>
                    <a:pt x="0" y="0"/>
                  </a:lnTo>
                  <a:lnTo>
                    <a:pt x="3716867" y="0"/>
                  </a:lnTo>
                  <a:lnTo>
                    <a:pt x="3674533" y="33867"/>
                  </a:lnTo>
                  <a:lnTo>
                    <a:pt x="4233" y="196426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589" y="617621"/>
              <a:ext cx="3721769" cy="2374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8354149" y="147925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10112542" y="1829942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9329599" y="217612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9850299" y="240873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>
              <a:off x="9127959" y="117567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9984206" y="98477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nut 41"/>
            <p:cNvSpPr/>
            <p:nvPr/>
          </p:nvSpPr>
          <p:spPr>
            <a:xfrm>
              <a:off x="11093227" y="25250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8715321" y="24742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>
              <a:off x="8464884" y="84521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7844589" y="631323"/>
              <a:ext cx="3721769" cy="19594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/>
          <a:srcRect l="36835" t="31786" r="33163" b="29631"/>
          <a:stretch/>
        </p:blipFill>
        <p:spPr>
          <a:xfrm>
            <a:off x="224058" y="5019669"/>
            <a:ext cx="1896998" cy="16308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7432" y="4666093"/>
            <a:ext cx="17636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Regression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19380" y="4747117"/>
            <a:ext cx="221246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Classification </a:t>
            </a:r>
          </a:p>
        </p:txBody>
      </p:sp>
      <p:cxnSp>
        <p:nvCxnSpPr>
          <p:cNvPr id="50" name="Straight Arrow Connector 49"/>
          <p:cNvCxnSpPr>
            <a:stCxn id="7" idx="2"/>
            <a:endCxn id="48" idx="0"/>
          </p:cNvCxnSpPr>
          <p:nvPr/>
        </p:nvCxnSpPr>
        <p:spPr>
          <a:xfrm flipH="1">
            <a:off x="1239244" y="3690837"/>
            <a:ext cx="1194471" cy="97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2"/>
            <a:endCxn id="49" idx="0"/>
          </p:cNvCxnSpPr>
          <p:nvPr/>
        </p:nvCxnSpPr>
        <p:spPr>
          <a:xfrm>
            <a:off x="2433715" y="3690837"/>
            <a:ext cx="1391898" cy="105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6026" y="3842974"/>
            <a:ext cx="151676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Continuous </a:t>
            </a:r>
            <a:br>
              <a:rPr lang="en-US"/>
            </a:br>
            <a:r>
              <a:rPr lang="en-US"/>
              <a:t>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1124" y="3884443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866" y="5056935"/>
            <a:ext cx="2152927" cy="161181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261862" y="5208782"/>
            <a:ext cx="2517943" cy="1358266"/>
            <a:chOff x="563995" y="1968262"/>
            <a:chExt cx="7073175" cy="3815516"/>
          </a:xfrm>
        </p:grpSpPr>
        <p:pic>
          <p:nvPicPr>
            <p:cNvPr id="71" name="Picture 70" descr="3dV2.tif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95" y="2088167"/>
              <a:ext cx="3339585" cy="3589486"/>
            </a:xfrm>
            <a:prstGeom prst="rect">
              <a:avLst/>
            </a:prstGeom>
          </p:spPr>
        </p:pic>
        <p:pic>
          <p:nvPicPr>
            <p:cNvPr id="72" name="Picture 71" descr="3dV3.tif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6985" y="1968262"/>
              <a:ext cx="3880185" cy="38155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7346626" y="4309420"/>
            <a:ext cx="232307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Dimensionality</a:t>
            </a:r>
            <a:br>
              <a:rPr lang="en-US" sz="2400"/>
            </a:br>
            <a:r>
              <a:rPr lang="en-US" sz="2400"/>
              <a:t>Reduction</a:t>
            </a:r>
          </a:p>
        </p:txBody>
      </p:sp>
      <p:cxnSp>
        <p:nvCxnSpPr>
          <p:cNvPr id="77" name="Straight Arrow Connector 76"/>
          <p:cNvCxnSpPr>
            <a:stCxn id="9" idx="2"/>
            <a:endCxn id="76" idx="0"/>
          </p:cNvCxnSpPr>
          <p:nvPr/>
        </p:nvCxnSpPr>
        <p:spPr>
          <a:xfrm flipH="1">
            <a:off x="8508162" y="3675909"/>
            <a:ext cx="1147238" cy="633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95217" y="4437913"/>
            <a:ext cx="16562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cxnSp>
        <p:nvCxnSpPr>
          <p:cNvPr id="81" name="Straight Arrow Connector 80"/>
          <p:cNvCxnSpPr>
            <a:stCxn id="9" idx="2"/>
            <a:endCxn id="80" idx="0"/>
          </p:cNvCxnSpPr>
          <p:nvPr/>
        </p:nvCxnSpPr>
        <p:spPr>
          <a:xfrm>
            <a:off x="9655400" y="3675909"/>
            <a:ext cx="1167929" cy="7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7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921369" y="1491134"/>
            <a:ext cx="2264490" cy="2146249"/>
            <a:chOff x="-1161122" y="320675"/>
            <a:chExt cx="2264490" cy="214624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15" name="Freeform 14"/>
          <p:cNvSpPr/>
          <p:nvPr/>
        </p:nvSpPr>
        <p:spPr>
          <a:xfrm>
            <a:off x="299783" y="1519135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129291" y="1581921"/>
            <a:ext cx="2703502" cy="454709"/>
            <a:chOff x="7586010" y="3120771"/>
            <a:chExt cx="3225424" cy="454709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22" name="Oval 21"/>
          <p:cNvSpPr/>
          <p:nvPr/>
        </p:nvSpPr>
        <p:spPr>
          <a:xfrm>
            <a:off x="9251199" y="1481159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301844" y="1749726"/>
            <a:ext cx="3306197" cy="630200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478" y="1889234"/>
            <a:ext cx="254000" cy="41910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6467856" y="2273351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/>
          <p:cNvCxnSpPr>
            <a:stCxn id="26" idx="6"/>
            <a:endCxn id="22" idx="4"/>
          </p:cNvCxnSpPr>
          <p:nvPr/>
        </p:nvCxnSpPr>
        <p:spPr>
          <a:xfrm flipV="1">
            <a:off x="6688786" y="1702089"/>
            <a:ext cx="2672878" cy="68172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177369" y="276583"/>
            <a:ext cx="2853666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/>
              <a:t>Regression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024" y="3143610"/>
            <a:ext cx="1447832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Document,</a:t>
            </a:r>
          </a:p>
          <a:p>
            <a:r>
              <a:rPr lang="en-US" dirty="0"/>
              <a:t>Record,</a:t>
            </a:r>
          </a:p>
          <a:p>
            <a:r>
              <a:rPr lang="en-US" dirty="0"/>
              <a:t>Pictures,</a:t>
            </a:r>
          </a:p>
          <a:p>
            <a:r>
              <a:rPr lang="mr-IN" dirty="0"/>
              <a:t>…</a:t>
            </a:r>
            <a:endParaRPr lang="en-US" dirty="0"/>
          </a:p>
        </p:txBody>
      </p:sp>
      <p:cxnSp>
        <p:nvCxnSpPr>
          <p:cNvPr id="44" name="Curved Connector 43"/>
          <p:cNvCxnSpPr>
            <a:stCxn id="26" idx="4"/>
            <a:endCxn id="41" idx="2"/>
          </p:cNvCxnSpPr>
          <p:nvPr/>
        </p:nvCxnSpPr>
        <p:spPr>
          <a:xfrm rot="16200000" flipH="1">
            <a:off x="6813979" y="2258622"/>
            <a:ext cx="2155688" cy="262700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205326" y="960881"/>
            <a:ext cx="11769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Sales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893911" y="3384113"/>
            <a:ext cx="1420582" cy="1396053"/>
            <a:chOff x="8504188" y="3723022"/>
            <a:chExt cx="1420582" cy="1396053"/>
          </a:xfrm>
        </p:grpSpPr>
        <p:sp>
          <p:nvSpPr>
            <p:cNvPr id="41" name="Oval 40"/>
            <p:cNvSpPr/>
            <p:nvPr/>
          </p:nvSpPr>
          <p:spPr>
            <a:xfrm>
              <a:off x="8815603" y="4878413"/>
              <a:ext cx="220930" cy="2209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504188" y="3723022"/>
              <a:ext cx="1420582" cy="12003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err="1"/>
                <a:t>isCat</a:t>
              </a:r>
              <a:r>
                <a:rPr lang="en-US" sz="3200" dirty="0"/>
                <a:t>?</a:t>
              </a:r>
              <a:br>
                <a:rPr lang="en-US" sz="3200" dirty="0"/>
              </a:br>
              <a:r>
                <a:rPr lang="en-US" sz="4000" dirty="0"/>
                <a:t>{0, 1}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366084" y="4898145"/>
              <a:ext cx="220930" cy="22093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143488" y="2713761"/>
            <a:ext cx="347082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/>
              <a:t>Classification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10982" y="283049"/>
            <a:ext cx="3260561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Feature Engineering</a:t>
            </a:r>
            <a:endParaRPr lang="en-US" sz="4000" dirty="0"/>
          </a:p>
        </p:txBody>
      </p:sp>
      <p:sp>
        <p:nvSpPr>
          <p:cNvPr id="61" name="TextBox 60"/>
          <p:cNvSpPr txBox="1"/>
          <p:nvPr/>
        </p:nvSpPr>
        <p:spPr>
          <a:xfrm>
            <a:off x="489367" y="5235933"/>
            <a:ext cx="10541668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Given pairs of (Features, Label)</a:t>
            </a:r>
            <a:r>
              <a:rPr lang="en-US" sz="2400" dirty="0">
                <a:sym typeface="Wingdings"/>
              </a:rPr>
              <a:t> learn a function from </a:t>
            </a:r>
            <a:r>
              <a:rPr lang="en-US" sz="2400" i="1" dirty="0">
                <a:sym typeface="Wingdings"/>
              </a:rPr>
              <a:t>feature  label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>
                <a:sym typeface="Wingdings"/>
              </a:rPr>
              <a:t>Continuous Label  Regression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>
                <a:sym typeface="Wingdings"/>
              </a:rPr>
              <a:t>Categorical Label  Classification</a:t>
            </a:r>
            <a:endParaRPr lang="en-US" sz="24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910" y="5896515"/>
            <a:ext cx="5334000" cy="4699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088" y="2384356"/>
            <a:ext cx="381000" cy="431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036" y="3570637"/>
            <a:ext cx="381000" cy="4318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8946" y="4378418"/>
            <a:ext cx="65264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4800"/>
              <a:t>Supervised Learning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70847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6" grpId="0"/>
      <p:bldP spid="59" grpId="0"/>
      <p:bldP spid="6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Zero-One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your loss be?  </a:t>
            </a:r>
          </a:p>
          <a:p>
            <a:r>
              <a:rPr lang="en-US" dirty="0"/>
              <a:t>Remember that in the study, 72% were alive in 20 years</a:t>
            </a:r>
          </a:p>
          <a:p>
            <a:r>
              <a:rPr lang="en-US" dirty="0"/>
              <a:t>So we are correct 72% of the time and incorrect 28% of the time (for these data)</a:t>
            </a:r>
          </a:p>
          <a:p>
            <a:r>
              <a:rPr lang="en-US" dirty="0"/>
              <a:t>This is the simplest baseline we could imagine and one you should always compare against. It's the majority class</a:t>
            </a:r>
          </a:p>
        </p:txBody>
      </p:sp>
    </p:spTree>
    <p:extLst>
      <p:ext uri="{BB962C8B-B14F-4D97-AF65-F5344CB8AC3E}">
        <p14:creationId xmlns:p14="http://schemas.microsoft.com/office/powerpoint/2010/main" val="94019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38412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1325563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250363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403095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5609782"/>
            <a:ext cx="6680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8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imbalance is when a disproportionate fraction of the samples are in one class (in this case alive). </a:t>
            </a:r>
          </a:p>
          <a:p>
            <a:r>
              <a:rPr lang="en-US" dirty="0"/>
              <a:t>In extreme cases (e.g., fraud detection) only tiny fraction of the training data may contain examples in particular class. In these settings we can achieve very high-accuracies by always predicting the frequent class without learning a good classifier for the rare classes.</a:t>
            </a:r>
          </a:p>
        </p:txBody>
      </p:sp>
    </p:spTree>
    <p:extLst>
      <p:ext uri="{BB962C8B-B14F-4D97-AF65-F5344CB8AC3E}">
        <p14:creationId xmlns:p14="http://schemas.microsoft.com/office/powerpoint/2010/main" val="14108354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do not simply want to report the overall error rate, but instead report the error rate for the true 0s and the true 1s separately</a:t>
            </a:r>
          </a:p>
          <a:p>
            <a:r>
              <a:rPr lang="en-US" b="1" dirty="0"/>
              <a:t>Sensitivity</a:t>
            </a:r>
            <a:r>
              <a:rPr lang="en-US" dirty="0"/>
              <a:t> – true positive rate is the proportion of positives that are correctly predicted (Error is Type I)</a:t>
            </a:r>
          </a:p>
          <a:p>
            <a:r>
              <a:rPr lang="en-US" b="1" dirty="0"/>
              <a:t>Specificity</a:t>
            </a:r>
            <a:r>
              <a:rPr lang="en-US" dirty="0"/>
              <a:t> - true negative rate is the proportion of negatives that are correctly predicted  (Error is Type II)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40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49" y="30645"/>
            <a:ext cx="10801350" cy="857629"/>
          </a:xfrm>
        </p:spPr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97186"/>
              </p:ext>
            </p:extLst>
          </p:nvPr>
        </p:nvGraphicFramePr>
        <p:xfrm>
          <a:off x="728448" y="888274"/>
          <a:ext cx="10449351" cy="3249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2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9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985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/>
                        <a:t>Prediction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85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851">
                <a:tc rowSpan="2">
                  <a:txBody>
                    <a:bodyPr/>
                    <a:lstStyle/>
                    <a:p>
                      <a:r>
                        <a:rPr lang="en-US" sz="2800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/>
                        <a:t>Specificity </a:t>
                      </a:r>
                      <a:r>
                        <a:rPr lang="en-US" sz="2800" dirty="0"/>
                        <a:t>= </a:t>
                      </a:r>
                      <a:r>
                        <a:rPr lang="en-US" sz="2800" dirty="0" err="1"/>
                        <a:t>n</a:t>
                      </a:r>
                      <a:r>
                        <a:rPr lang="en-US" sz="2800" baseline="-25000" dirty="0" err="1"/>
                        <a:t>FF</a:t>
                      </a:r>
                      <a:r>
                        <a:rPr lang="en-US" sz="2800" baseline="0" dirty="0"/>
                        <a:t>/(</a:t>
                      </a:r>
                      <a:r>
                        <a:rPr lang="en-US" sz="2800" dirty="0" err="1"/>
                        <a:t>n</a:t>
                      </a:r>
                      <a:r>
                        <a:rPr lang="en-US" sz="2800" baseline="-25000" dirty="0" err="1"/>
                        <a:t>FF</a:t>
                      </a:r>
                      <a:r>
                        <a:rPr lang="en-US" sz="2800" baseline="0" dirty="0" err="1"/>
                        <a:t>+</a:t>
                      </a:r>
                      <a:r>
                        <a:rPr lang="en-US" sz="2800" dirty="0" err="1"/>
                        <a:t>n</a:t>
                      </a:r>
                      <a:r>
                        <a:rPr lang="en-US" sz="2800" baseline="-25000" dirty="0" err="1"/>
                        <a:t>FT</a:t>
                      </a:r>
                      <a:r>
                        <a:rPr lang="en-US" sz="2800" baseline="0" dirty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n</a:t>
                      </a:r>
                      <a:r>
                        <a:rPr lang="en-US" sz="2800" baseline="-25000" dirty="0" err="1"/>
                        <a:t>FT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851">
                <a:tc v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n</a:t>
                      </a:r>
                      <a:r>
                        <a:rPr lang="en-US" sz="2800" baseline="-25000" dirty="0" err="1"/>
                        <a:t>TF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Sensitivity = </a:t>
                      </a:r>
                      <a:r>
                        <a:rPr lang="en-US" sz="2800" dirty="0" err="1"/>
                        <a:t>n</a:t>
                      </a:r>
                      <a:r>
                        <a:rPr lang="en-US" sz="2800" baseline="-25000" dirty="0" err="1"/>
                        <a:t>TT</a:t>
                      </a:r>
                      <a:r>
                        <a:rPr lang="en-US" sz="2800" baseline="0" dirty="0"/>
                        <a:t>/(</a:t>
                      </a:r>
                      <a:r>
                        <a:rPr lang="en-US" sz="2800" dirty="0" err="1"/>
                        <a:t>n</a:t>
                      </a:r>
                      <a:r>
                        <a:rPr lang="en-US" sz="2800" baseline="-25000" dirty="0" err="1"/>
                        <a:t>TF</a:t>
                      </a:r>
                      <a:r>
                        <a:rPr lang="en-US" sz="2800" baseline="0" dirty="0" err="1"/>
                        <a:t>+</a:t>
                      </a:r>
                      <a:r>
                        <a:rPr lang="en-US" sz="2800" dirty="0" err="1"/>
                        <a:t>n</a:t>
                      </a:r>
                      <a:r>
                        <a:rPr lang="en-US" sz="2800" baseline="-25000" dirty="0" err="1"/>
                        <a:t>TT</a:t>
                      </a:r>
                      <a:r>
                        <a:rPr lang="en-US" sz="2800" baseline="0" dirty="0"/>
                        <a:t>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24845F7-8A52-1347-8B45-6FF346AA1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76"/>
          <a:stretch/>
        </p:blipFill>
        <p:spPr>
          <a:xfrm>
            <a:off x="2344259" y="3792640"/>
            <a:ext cx="2378025" cy="2828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F592E-26EA-6146-8AB3-F04CCA5FD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65"/>
          <a:stretch/>
        </p:blipFill>
        <p:spPr>
          <a:xfrm>
            <a:off x="5557586" y="4310742"/>
            <a:ext cx="3771900" cy="234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56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19355" r="9419" b="9447"/>
          <a:stretch/>
        </p:blipFill>
        <p:spPr>
          <a:xfrm>
            <a:off x="705578" y="3181396"/>
            <a:ext cx="4517220" cy="243059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469379" y="5826261"/>
            <a:ext cx="5687878" cy="0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548963" y="2764368"/>
            <a:ext cx="0" cy="3426392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508385" y="3181396"/>
            <a:ext cx="4562856" cy="31241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589690" y="4588808"/>
            <a:ext cx="2366503" cy="11908"/>
          </a:xfrm>
          <a:prstGeom prst="line">
            <a:avLst/>
          </a:prstGeom>
          <a:ln w="952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508385" y="4548155"/>
            <a:ext cx="81305" cy="813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896761" y="3203870"/>
            <a:ext cx="210312" cy="3036793"/>
            <a:chOff x="8845301" y="2995666"/>
            <a:chExt cx="210312" cy="3036793"/>
          </a:xfrm>
        </p:grpSpPr>
        <p:sp>
          <p:nvSpPr>
            <p:cNvPr id="38" name="Up Arrow 37"/>
            <p:cNvSpPr/>
            <p:nvPr/>
          </p:nvSpPr>
          <p:spPr>
            <a:xfrm>
              <a:off x="8845301" y="5716754"/>
              <a:ext cx="210312" cy="31570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904733" y="5568696"/>
              <a:ext cx="85937" cy="859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947702" y="2995666"/>
              <a:ext cx="0" cy="257303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8904733" y="4351859"/>
              <a:ext cx="81305" cy="8130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1140" y="3538753"/>
            <a:ext cx="203200" cy="342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130" y="4423707"/>
            <a:ext cx="114300" cy="3302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6319536" y="2805932"/>
            <a:ext cx="1236633" cy="3262746"/>
          </a:xfrm>
          <a:custGeom>
            <a:avLst/>
            <a:gdLst>
              <a:gd name="connsiteX0" fmla="*/ 1293105 w 1293105"/>
              <a:gd name="connsiteY0" fmla="*/ 3419601 h 3419601"/>
              <a:gd name="connsiteX1" fmla="*/ 77369 w 1293105"/>
              <a:gd name="connsiteY1" fmla="*/ 271155 h 3419601"/>
              <a:gd name="connsiteX2" fmla="*/ 118933 w 1293105"/>
              <a:gd name="connsiteY2" fmla="*/ 167246 h 3419601"/>
              <a:gd name="connsiteX0" fmla="*/ 1174172 w 1174172"/>
              <a:gd name="connsiteY0" fmla="*/ 3252355 h 3252355"/>
              <a:gd name="connsiteX1" fmla="*/ 0 w 1174172"/>
              <a:gd name="connsiteY1" fmla="*/ 0 h 3252355"/>
              <a:gd name="connsiteX0" fmla="*/ 1174172 w 1174172"/>
              <a:gd name="connsiteY0" fmla="*/ 3252355 h 3252355"/>
              <a:gd name="connsiteX1" fmla="*/ 0 w 1174172"/>
              <a:gd name="connsiteY1" fmla="*/ 0 h 3252355"/>
              <a:gd name="connsiteX0" fmla="*/ 1236518 w 1236518"/>
              <a:gd name="connsiteY0" fmla="*/ 3262746 h 3262746"/>
              <a:gd name="connsiteX1" fmla="*/ 0 w 1236518"/>
              <a:gd name="connsiteY1" fmla="*/ 0 h 3262746"/>
              <a:gd name="connsiteX0" fmla="*/ 1236518 w 1236518"/>
              <a:gd name="connsiteY0" fmla="*/ 3262746 h 3262746"/>
              <a:gd name="connsiteX1" fmla="*/ 0 w 1236518"/>
              <a:gd name="connsiteY1" fmla="*/ 0 h 3262746"/>
              <a:gd name="connsiteX0" fmla="*/ 1236518 w 1236518"/>
              <a:gd name="connsiteY0" fmla="*/ 3262746 h 3262746"/>
              <a:gd name="connsiteX1" fmla="*/ 0 w 1236518"/>
              <a:gd name="connsiteY1" fmla="*/ 0 h 3262746"/>
              <a:gd name="connsiteX0" fmla="*/ 1236633 w 1236633"/>
              <a:gd name="connsiteY0" fmla="*/ 3262746 h 3262746"/>
              <a:gd name="connsiteX1" fmla="*/ 115 w 1236633"/>
              <a:gd name="connsiteY1" fmla="*/ 0 h 3262746"/>
              <a:gd name="connsiteX0" fmla="*/ 1236635 w 1236635"/>
              <a:gd name="connsiteY0" fmla="*/ 3262746 h 3262746"/>
              <a:gd name="connsiteX1" fmla="*/ 117 w 1236635"/>
              <a:gd name="connsiteY1" fmla="*/ 0 h 3262746"/>
              <a:gd name="connsiteX0" fmla="*/ 1236633 w 1236633"/>
              <a:gd name="connsiteY0" fmla="*/ 3262746 h 3262746"/>
              <a:gd name="connsiteX1" fmla="*/ 115 w 1236633"/>
              <a:gd name="connsiteY1" fmla="*/ 0 h 326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6633" h="3262746">
                <a:moveTo>
                  <a:pt x="1236633" y="3262746"/>
                </a:moveTo>
                <a:cubicBezTo>
                  <a:pt x="1229706" y="1201882"/>
                  <a:pt x="-13739" y="2434935"/>
                  <a:pt x="115" y="0"/>
                </a:cubicBezTo>
              </a:path>
            </a:pathLst>
          </a:custGeom>
          <a:ln w="412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5340" y="4552763"/>
            <a:ext cx="1371600" cy="520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4748" y="6299008"/>
            <a:ext cx="825500" cy="4699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sp>
        <p:nvSpPr>
          <p:cNvPr id="49" name="Right Brace 48"/>
          <p:cNvSpPr/>
          <p:nvPr/>
        </p:nvSpPr>
        <p:spPr>
          <a:xfrm rot="5400000">
            <a:off x="4934659" y="2441997"/>
            <a:ext cx="227771" cy="3630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Arrow 49"/>
          <p:cNvSpPr/>
          <p:nvPr/>
        </p:nvSpPr>
        <p:spPr>
          <a:xfrm rot="18471178">
            <a:off x="4634780" y="2889056"/>
            <a:ext cx="464457" cy="164239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7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 and the Log Odds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4294967295"/>
          </p:nvPr>
        </p:nvSpPr>
        <p:spPr>
          <a:xfrm>
            <a:off x="552450" y="4236639"/>
            <a:ext cx="10515600" cy="982662"/>
          </a:xfrm>
        </p:spPr>
        <p:txBody>
          <a:bodyPr/>
          <a:lstStyle/>
          <a:p>
            <a:r>
              <a:rPr lang="en-US" b="1" dirty="0"/>
              <a:t>Logistic activation function</a:t>
            </a:r>
            <a:r>
              <a:rPr lang="en-US" dirty="0"/>
              <a:t> implies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log odds: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05" y="1777193"/>
            <a:ext cx="3124200" cy="1092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759" y="3279113"/>
            <a:ext cx="2233310" cy="590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160" y="4964752"/>
            <a:ext cx="85979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160" y="5522673"/>
            <a:ext cx="85979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160" y="6077484"/>
            <a:ext cx="8597900" cy="381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4915" y="1927761"/>
            <a:ext cx="3857625" cy="7048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8230" y="1663004"/>
            <a:ext cx="4406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8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7510" y="1825625"/>
            <a:ext cx="7876768" cy="4351339"/>
          </a:xfrm>
        </p:spPr>
        <p:txBody>
          <a:bodyPr/>
          <a:lstStyle/>
          <a:p>
            <a:r>
              <a:rPr lang="en-US" dirty="0"/>
              <a:t>A classification dataset is said to be linearly separable if there exists a hyperplane that separates the two classes. </a:t>
            </a:r>
          </a:p>
          <a:p>
            <a:r>
              <a:rPr lang="en-US" dirty="0"/>
              <a:t>If data is linearly separable, logistic regression requires regularization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8771" y="503947"/>
            <a:ext cx="3807612" cy="2710644"/>
            <a:chOff x="7995844" y="1148597"/>
            <a:chExt cx="3807612" cy="2710644"/>
          </a:xfrm>
        </p:grpSpPr>
        <p:grpSp>
          <p:nvGrpSpPr>
            <p:cNvPr id="25" name="Group 24"/>
            <p:cNvGrpSpPr/>
            <p:nvPr/>
          </p:nvGrpSpPr>
          <p:grpSpPr>
            <a:xfrm>
              <a:off x="8078345" y="1483895"/>
              <a:ext cx="3725111" cy="2375346"/>
              <a:chOff x="7844589" y="617621"/>
              <a:chExt cx="3725111" cy="2375346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7848600" y="630767"/>
                <a:ext cx="3721100" cy="2362200"/>
              </a:xfrm>
              <a:custGeom>
                <a:avLst/>
                <a:gdLst>
                  <a:gd name="connsiteX0" fmla="*/ 0 w 3721100"/>
                  <a:gd name="connsiteY0" fmla="*/ 2362200 h 2362200"/>
                  <a:gd name="connsiteX1" fmla="*/ 4233 w 3721100"/>
                  <a:gd name="connsiteY1" fmla="*/ 1960033 h 2362200"/>
                  <a:gd name="connsiteX2" fmla="*/ 3721100 w 3721100"/>
                  <a:gd name="connsiteY2" fmla="*/ 0 h 2362200"/>
                  <a:gd name="connsiteX3" fmla="*/ 3716867 w 3721100"/>
                  <a:gd name="connsiteY3" fmla="*/ 2362200 h 2362200"/>
                  <a:gd name="connsiteX4" fmla="*/ 0 w 3721100"/>
                  <a:gd name="connsiteY4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100" h="2362200">
                    <a:moveTo>
                      <a:pt x="0" y="2362200"/>
                    </a:moveTo>
                    <a:lnTo>
                      <a:pt x="4233" y="1960033"/>
                    </a:lnTo>
                    <a:lnTo>
                      <a:pt x="3721100" y="0"/>
                    </a:lnTo>
                    <a:lnTo>
                      <a:pt x="3716867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848600" y="622300"/>
                <a:ext cx="3716867" cy="1964267"/>
              </a:xfrm>
              <a:custGeom>
                <a:avLst/>
                <a:gdLst>
                  <a:gd name="connsiteX0" fmla="*/ 4233 w 3716867"/>
                  <a:gd name="connsiteY0" fmla="*/ 1964267 h 1964267"/>
                  <a:gd name="connsiteX1" fmla="*/ 0 w 3716867"/>
                  <a:gd name="connsiteY1" fmla="*/ 0 h 1964267"/>
                  <a:gd name="connsiteX2" fmla="*/ 3716867 w 3716867"/>
                  <a:gd name="connsiteY2" fmla="*/ 0 h 1964267"/>
                  <a:gd name="connsiteX3" fmla="*/ 3674533 w 3716867"/>
                  <a:gd name="connsiteY3" fmla="*/ 33867 h 1964267"/>
                  <a:gd name="connsiteX4" fmla="*/ 4233 w 3716867"/>
                  <a:gd name="connsiteY4" fmla="*/ 1964267 h 1964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867" h="1964267">
                    <a:moveTo>
                      <a:pt x="4233" y="1964267"/>
                    </a:moveTo>
                    <a:lnTo>
                      <a:pt x="0" y="0"/>
                    </a:lnTo>
                    <a:lnTo>
                      <a:pt x="3716867" y="0"/>
                    </a:lnTo>
                    <a:lnTo>
                      <a:pt x="3674533" y="33867"/>
                    </a:lnTo>
                    <a:lnTo>
                      <a:pt x="4233" y="196426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844589" y="617621"/>
                <a:ext cx="3721769" cy="237423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ross 29"/>
              <p:cNvSpPr/>
              <p:nvPr/>
            </p:nvSpPr>
            <p:spPr>
              <a:xfrm>
                <a:off x="8354149" y="147925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10112542" y="1829942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9329599" y="217612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9850299" y="240873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ross 33"/>
              <p:cNvSpPr/>
              <p:nvPr/>
            </p:nvSpPr>
            <p:spPr>
              <a:xfrm>
                <a:off x="9127959" y="1175670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ross 34"/>
              <p:cNvSpPr/>
              <p:nvPr/>
            </p:nvSpPr>
            <p:spPr>
              <a:xfrm>
                <a:off x="9984206" y="984779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11093227" y="25250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8715321" y="24742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ross 37"/>
              <p:cNvSpPr/>
              <p:nvPr/>
            </p:nvSpPr>
            <p:spPr>
              <a:xfrm>
                <a:off x="8464884" y="84521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7844589" y="631323"/>
                <a:ext cx="3721769" cy="195947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995844" y="1148597"/>
              <a:ext cx="28793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Linearly Separable Data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48771" y="3467434"/>
            <a:ext cx="3804270" cy="2709530"/>
            <a:chOff x="7748771" y="3467434"/>
            <a:chExt cx="3804270" cy="2709530"/>
          </a:xfrm>
        </p:grpSpPr>
        <p:grpSp>
          <p:nvGrpSpPr>
            <p:cNvPr id="23" name="Group 22"/>
            <p:cNvGrpSpPr/>
            <p:nvPr/>
          </p:nvGrpSpPr>
          <p:grpSpPr>
            <a:xfrm>
              <a:off x="7748771" y="3467434"/>
              <a:ext cx="3804270" cy="2709530"/>
              <a:chOff x="7995844" y="1148597"/>
              <a:chExt cx="3804270" cy="270953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078345" y="1483895"/>
                <a:ext cx="3721769" cy="2374232"/>
                <a:chOff x="7844589" y="617621"/>
                <a:chExt cx="3721769" cy="2374232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844589" y="617621"/>
                  <a:ext cx="3721769" cy="2374232"/>
                </a:xfrm>
                <a:prstGeom prst="rect">
                  <a:avLst/>
                </a:prstGeom>
                <a:gradFill>
                  <a:gsLst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4000">
                      <a:schemeClr val="accent4">
                        <a:lumMod val="60000"/>
                        <a:lumOff val="40000"/>
                      </a:schemeClr>
                    </a:gs>
                  </a:gsLst>
                  <a:lin ang="15000000" scaled="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Cross 7"/>
                <p:cNvSpPr/>
                <p:nvPr/>
              </p:nvSpPr>
              <p:spPr>
                <a:xfrm>
                  <a:off x="8354149" y="147925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nut 8"/>
                <p:cNvSpPr/>
                <p:nvPr/>
              </p:nvSpPr>
              <p:spPr>
                <a:xfrm>
                  <a:off x="10112542" y="1829942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Donut 9"/>
                <p:cNvSpPr/>
                <p:nvPr/>
              </p:nvSpPr>
              <p:spPr>
                <a:xfrm>
                  <a:off x="9329599" y="217612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Donut 10"/>
                <p:cNvSpPr/>
                <p:nvPr/>
              </p:nvSpPr>
              <p:spPr>
                <a:xfrm>
                  <a:off x="9850299" y="240873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ross 11"/>
                <p:cNvSpPr/>
                <p:nvPr/>
              </p:nvSpPr>
              <p:spPr>
                <a:xfrm>
                  <a:off x="9127959" y="1175670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ross 12"/>
                <p:cNvSpPr/>
                <p:nvPr/>
              </p:nvSpPr>
              <p:spPr>
                <a:xfrm>
                  <a:off x="9984206" y="984779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onut 13"/>
                <p:cNvSpPr/>
                <p:nvPr/>
              </p:nvSpPr>
              <p:spPr>
                <a:xfrm>
                  <a:off x="11093227" y="25250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Donut 14"/>
                <p:cNvSpPr/>
                <p:nvPr/>
              </p:nvSpPr>
              <p:spPr>
                <a:xfrm>
                  <a:off x="8715321" y="24742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ross 15"/>
                <p:cNvSpPr/>
                <p:nvPr/>
              </p:nvSpPr>
              <p:spPr>
                <a:xfrm>
                  <a:off x="8464884" y="84521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7995844" y="1148597"/>
                <a:ext cx="3344185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</a:t>
                </a:r>
                <a:r>
                  <a:rPr lang="en-US" dirty="0"/>
                  <a:t> Linearly Separable Data</a:t>
                </a:r>
              </a:p>
            </p:txBody>
          </p:sp>
        </p:grpSp>
        <p:sp>
          <p:nvSpPr>
            <p:cNvPr id="40" name="Donut 39"/>
            <p:cNvSpPr/>
            <p:nvPr/>
          </p:nvSpPr>
          <p:spPr>
            <a:xfrm>
              <a:off x="8728711" y="4278083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ross 40"/>
            <p:cNvSpPr/>
            <p:nvPr/>
          </p:nvSpPr>
          <p:spPr>
            <a:xfrm>
              <a:off x="10371412" y="546551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4731" y="4754966"/>
            <a:ext cx="5660049" cy="1848634"/>
            <a:chOff x="1284731" y="4754966"/>
            <a:chExt cx="5660049" cy="184863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3" t="21945" r="26837" b="10415"/>
            <a:stretch/>
          </p:blipFill>
          <p:spPr>
            <a:xfrm>
              <a:off x="1284731" y="4754966"/>
              <a:ext cx="2805062" cy="184863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98389" y="5182301"/>
              <a:ext cx="2646391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Weights go to infinity!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65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6" y="4438918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4026058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7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71" y="5333093"/>
            <a:ext cx="6464300" cy="46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87474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382524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751698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675498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542148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1230769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817909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1327" y="4611473"/>
            <a:ext cx="6990429" cy="565582"/>
            <a:chOff x="4225926" y="4624682"/>
            <a:chExt cx="6990429" cy="565582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7464008" y="1437917"/>
              <a:ext cx="514265" cy="69904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471" y="4624682"/>
              <a:ext cx="31758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Log(a/b) = Log(a) </a:t>
              </a:r>
              <a:r>
                <a:rPr lang="mr-IN" dirty="0">
                  <a:solidFill>
                    <a:schemeClr val="accent1"/>
                  </a:solidFill>
                </a:rPr>
                <a:t>–</a:t>
              </a:r>
              <a:r>
                <a:rPr lang="en-US" dirty="0">
                  <a:solidFill>
                    <a:schemeClr val="accent1"/>
                  </a:solidFill>
                </a:rPr>
                <a:t> Log(b)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1752" y="5177055"/>
            <a:ext cx="10550004" cy="1077218"/>
            <a:chOff x="273298" y="5175301"/>
            <a:chExt cx="10550004" cy="10772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394129" y="5331339"/>
              <a:ext cx="7429173" cy="491561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3298" y="5175301"/>
              <a:ext cx="345639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4"/>
                  </a:solidFill>
                </a:rPr>
                <a:t>Doesn’t depend</a:t>
              </a:r>
              <a:br>
                <a:rPr lang="en-US" sz="3200" dirty="0">
                  <a:solidFill>
                    <a:schemeClr val="accent4"/>
                  </a:solidFill>
                </a:rPr>
              </a:br>
              <a:r>
                <a:rPr lang="en-US" sz="3200" dirty="0">
                  <a:solidFill>
                    <a:schemeClr val="accent4"/>
                  </a:solidFill>
                </a:rPr>
                <a:t>on </a:t>
              </a:r>
              <a:r>
                <a:rPr lang="en-US" sz="3200" dirty="0" err="1">
                  <a:solidFill>
                    <a:schemeClr val="accent4"/>
                  </a:solidFill>
                </a:rPr>
                <a:t>θ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323" y="5871113"/>
            <a:ext cx="7302500" cy="838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3480214"/>
            <a:ext cx="10528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2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87474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382524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751698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675498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542148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1230769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817909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868" y="3319175"/>
            <a:ext cx="9158513" cy="117105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38200" y="4614527"/>
            <a:ext cx="782457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32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Minimize average </a:t>
            </a:r>
            <a:r>
              <a:rPr lang="en-US" sz="3200" b="1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cross entropy loss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14010" y="5322830"/>
            <a:ext cx="10860756" cy="1350835"/>
            <a:chOff x="814010" y="5322830"/>
            <a:chExt cx="10860756" cy="135083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010" y="5327465"/>
              <a:ext cx="10528300" cy="1346200"/>
            </a:xfrm>
            <a:prstGeom prst="rect">
              <a:avLst/>
            </a:prstGeom>
          </p:spPr>
        </p:pic>
        <p:sp>
          <p:nvSpPr>
            <p:cNvPr id="34" name="Rounded Rectangle 33"/>
            <p:cNvSpPr/>
            <p:nvPr/>
          </p:nvSpPr>
          <p:spPr>
            <a:xfrm>
              <a:off x="4238601" y="5322830"/>
              <a:ext cx="7319609" cy="1346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72266" y="5609515"/>
              <a:ext cx="7302500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32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3906665"/>
          </a:xfrm>
        </p:spPr>
        <p:txBody>
          <a:bodyPr/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Equivalent to (derived from) </a:t>
            </a:r>
            <a:r>
              <a:rPr lang="en-US" b="1" dirty="0"/>
              <a:t>minimizing the KL divergence</a:t>
            </a:r>
          </a:p>
          <a:p>
            <a:pPr lvl="1"/>
            <a:r>
              <a:rPr lang="en-US" dirty="0"/>
              <a:t>Also equivalent to </a:t>
            </a:r>
            <a:r>
              <a:rPr lang="en-US" b="1" dirty="0"/>
              <a:t>maximizing the log-likelihood of the data </a:t>
            </a:r>
            <a:r>
              <a:rPr lang="mr-IN" dirty="0"/>
              <a:t>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covered in DS100 this semester)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2413001"/>
            <a:ext cx="8343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47357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1055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-1148007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3006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155738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3136212"/>
            <a:ext cx="6680200" cy="469900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3812953"/>
            <a:ext cx="10515600" cy="294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Deviation (easier to interpret units)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Useful identity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19" y="4502054"/>
            <a:ext cx="4051300" cy="571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519" y="6038611"/>
            <a:ext cx="4965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6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166294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990600" y="5369922"/>
            <a:ext cx="11201400" cy="1444536"/>
          </a:xfrm>
        </p:spPr>
        <p:txBody>
          <a:bodyPr>
            <a:normAutofit/>
          </a:bodyPr>
          <a:lstStyle/>
          <a:p>
            <a:r>
              <a:rPr lang="en-US" dirty="0"/>
              <a:t>No general analytic solution </a:t>
            </a:r>
          </a:p>
          <a:p>
            <a:pPr lvl="1"/>
            <a:r>
              <a:rPr lang="en-US" dirty="0"/>
              <a:t>Solved using numeric methods</a:t>
            </a:r>
          </a:p>
          <a:p>
            <a:pPr lvl="1"/>
            <a:r>
              <a:rPr lang="en-US" b="1" dirty="0">
                <a:sym typeface="Wingdings"/>
              </a:rPr>
              <a:t>Gradient descent</a:t>
            </a:r>
            <a:r>
              <a:rPr lang="en-US" dirty="0">
                <a:sym typeface="Wingdings"/>
              </a:rPr>
              <a:t> </a:t>
            </a:r>
            <a:r>
              <a:rPr lang="mr-IN" dirty="0">
                <a:sym typeface="Wingdings"/>
              </a:rPr>
              <a:t>–</a:t>
            </a:r>
            <a:r>
              <a:rPr lang="en-US" dirty="0">
                <a:sym typeface="Wingdings"/>
              </a:rPr>
              <a:t> a general optimization algorithm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1" y="2171535"/>
            <a:ext cx="8343900" cy="1117600"/>
          </a:xfrm>
          <a:prstGeom prst="rect">
            <a:avLst/>
          </a:prstGeom>
        </p:spPr>
      </p:pic>
      <p:sp>
        <p:nvSpPr>
          <p:cNvPr id="13" name="Content Placeholder 22"/>
          <p:cNvSpPr txBox="1">
            <a:spLocks/>
          </p:cNvSpPr>
          <p:nvPr/>
        </p:nvSpPr>
        <p:spPr>
          <a:xfrm>
            <a:off x="990600" y="1491857"/>
            <a:ext cx="10515600" cy="40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</a:t>
            </a:r>
            <a:r>
              <a:rPr lang="en-US"/>
              <a:t>cross entropy (simplified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001" y="4455080"/>
            <a:ext cx="12700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296" y="4126532"/>
            <a:ext cx="5689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4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Intuition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72709" y="4201237"/>
            <a:ext cx="1584088" cy="825603"/>
            <a:chOff x="4058413" y="4090093"/>
            <a:chExt cx="1186320" cy="618292"/>
          </a:xfrm>
        </p:grpSpPr>
        <p:sp>
          <p:nvSpPr>
            <p:cNvPr id="6" name="TextBox 5"/>
            <p:cNvSpPr txBox="1"/>
            <p:nvPr/>
          </p:nvSpPr>
          <p:spPr>
            <a:xfrm>
              <a:off x="4058413" y="4431793"/>
              <a:ext cx="1186320" cy="276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Gradient = 0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674657" y="4090093"/>
              <a:ext cx="5945" cy="28778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>
            <a:stCxn id="19" idx="6"/>
          </p:cNvCxnSpPr>
          <p:nvPr/>
        </p:nvCxnSpPr>
        <p:spPr>
          <a:xfrm>
            <a:off x="2562473" y="2526402"/>
            <a:ext cx="5516402" cy="0"/>
          </a:xfrm>
          <a:prstGeom prst="line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" idx="2"/>
          </p:cNvCxnSpPr>
          <p:nvPr/>
        </p:nvCxnSpPr>
        <p:spPr>
          <a:xfrm flipH="1" flipV="1">
            <a:off x="4030102" y="3569890"/>
            <a:ext cx="3898682" cy="1719"/>
          </a:xfrm>
          <a:prstGeom prst="line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5" idx="6"/>
          </p:cNvCxnSpPr>
          <p:nvPr/>
        </p:nvCxnSpPr>
        <p:spPr>
          <a:xfrm>
            <a:off x="4170098" y="4201236"/>
            <a:ext cx="1425485" cy="0"/>
          </a:xfrm>
          <a:prstGeom prst="line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050688" y="3565875"/>
            <a:ext cx="1" cy="61442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5847" y="1495879"/>
            <a:ext cx="9869715" cy="5189232"/>
            <a:chOff x="2438400" y="3429000"/>
            <a:chExt cx="4202952" cy="22098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868271" y="3429000"/>
              <a:ext cx="0" cy="2209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438400" y="4957465"/>
              <a:ext cx="4038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4687" y="4876800"/>
              <a:ext cx="126665" cy="213748"/>
            </a:xfrm>
            <a:prstGeom prst="rect">
              <a:avLst/>
            </a:prstGeom>
          </p:spPr>
        </p:pic>
      </p:grpSp>
      <p:sp>
        <p:nvSpPr>
          <p:cNvPr id="16" name="Freeform 15"/>
          <p:cNvSpPr/>
          <p:nvPr/>
        </p:nvSpPr>
        <p:spPr>
          <a:xfrm>
            <a:off x="1946046" y="1648278"/>
            <a:ext cx="7469417" cy="2938787"/>
          </a:xfrm>
          <a:custGeom>
            <a:avLst/>
            <a:gdLst>
              <a:gd name="connsiteX0" fmla="*/ 0 w 1843353"/>
              <a:gd name="connsiteY0" fmla="*/ 8820 h 1495386"/>
              <a:gd name="connsiteX1" fmla="*/ 361615 w 1843353"/>
              <a:gd name="connsiteY1" fmla="*/ 1208225 h 1495386"/>
              <a:gd name="connsiteX2" fmla="*/ 837888 w 1843353"/>
              <a:gd name="connsiteY2" fmla="*/ 1490439 h 1495386"/>
              <a:gd name="connsiteX3" fmla="*/ 1296521 w 1843353"/>
              <a:gd name="connsiteY3" fmla="*/ 1269960 h 1495386"/>
              <a:gd name="connsiteX4" fmla="*/ 1843353 w 1843353"/>
              <a:gd name="connsiteY4" fmla="*/ 0 h 1495386"/>
              <a:gd name="connsiteX0" fmla="*/ 0 w 1843353"/>
              <a:gd name="connsiteY0" fmla="*/ 8820 h 1566210"/>
              <a:gd name="connsiteX1" fmla="*/ 361615 w 1843353"/>
              <a:gd name="connsiteY1" fmla="*/ 1208225 h 1566210"/>
              <a:gd name="connsiteX2" fmla="*/ 837888 w 1843353"/>
              <a:gd name="connsiteY2" fmla="*/ 1490439 h 1566210"/>
              <a:gd name="connsiteX3" fmla="*/ 1843353 w 1843353"/>
              <a:gd name="connsiteY3" fmla="*/ 0 h 156621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509232"/>
              <a:gd name="connsiteX1" fmla="*/ 837888 w 1843353"/>
              <a:gd name="connsiteY1" fmla="*/ 1490439 h 1509232"/>
              <a:gd name="connsiteX2" fmla="*/ 1843353 w 1843353"/>
              <a:gd name="connsiteY2" fmla="*/ 0 h 1509232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38"/>
              <a:gd name="connsiteX1" fmla="*/ 908447 w 1843353"/>
              <a:gd name="connsiteY1" fmla="*/ 1490438 h 1490438"/>
              <a:gd name="connsiteX2" fmla="*/ 1843353 w 1843353"/>
              <a:gd name="connsiteY2" fmla="*/ 0 h 1490438"/>
              <a:gd name="connsiteX0" fmla="*/ 0 w 1843353"/>
              <a:gd name="connsiteY0" fmla="*/ 8820 h 1490440"/>
              <a:gd name="connsiteX1" fmla="*/ 917267 w 1843353"/>
              <a:gd name="connsiteY1" fmla="*/ 1490438 h 1490440"/>
              <a:gd name="connsiteX2" fmla="*/ 1843353 w 1843353"/>
              <a:gd name="connsiteY2" fmla="*/ 0 h 149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53" h="1490440">
                <a:moveTo>
                  <a:pt x="0" y="8820"/>
                </a:moveTo>
                <a:cubicBezTo>
                  <a:pt x="139281" y="489990"/>
                  <a:pt x="335156" y="1488968"/>
                  <a:pt x="917267" y="1490438"/>
                </a:cubicBezTo>
                <a:cubicBezTo>
                  <a:pt x="1499378" y="1491908"/>
                  <a:pt x="1704440" y="403394"/>
                  <a:pt x="1843353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054483" y="2508060"/>
            <a:ext cx="1" cy="108910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323646" y="1694741"/>
            <a:ext cx="984286" cy="951074"/>
            <a:chOff x="3187172" y="3352800"/>
            <a:chExt cx="737129" cy="712257"/>
          </a:xfrm>
        </p:grpSpPr>
        <p:sp>
          <p:nvSpPr>
            <p:cNvPr id="19" name="Oval 18"/>
            <p:cNvSpPr/>
            <p:nvPr/>
          </p:nvSpPr>
          <p:spPr>
            <a:xfrm>
              <a:off x="3187172" y="3886200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601" y="3352800"/>
              <a:ext cx="647700" cy="4445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928784" y="2891639"/>
            <a:ext cx="1081233" cy="799383"/>
            <a:chOff x="5545447" y="3765425"/>
            <a:chExt cx="809732" cy="598656"/>
          </a:xfrm>
        </p:grpSpPr>
        <p:sp>
          <p:nvSpPr>
            <p:cNvPr id="22" name="Oval 21"/>
            <p:cNvSpPr/>
            <p:nvPr/>
          </p:nvSpPr>
          <p:spPr>
            <a:xfrm>
              <a:off x="5545447" y="4185224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7479" y="3765425"/>
              <a:ext cx="647700" cy="4445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041176" y="4053320"/>
            <a:ext cx="1128922" cy="593540"/>
            <a:chOff x="3040754" y="4219398"/>
            <a:chExt cx="845446" cy="444500"/>
          </a:xfrm>
        </p:grpSpPr>
        <p:sp>
          <p:nvSpPr>
            <p:cNvPr id="25" name="Oval 24"/>
            <p:cNvSpPr/>
            <p:nvPr/>
          </p:nvSpPr>
          <p:spPr>
            <a:xfrm>
              <a:off x="3707343" y="42407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0754" y="4219398"/>
              <a:ext cx="647700" cy="444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485586" y="3901703"/>
            <a:ext cx="1102847" cy="799291"/>
            <a:chOff x="4572000" y="3973414"/>
            <a:chExt cx="825919" cy="598586"/>
          </a:xfrm>
        </p:grpSpPr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219" y="3973414"/>
              <a:ext cx="647700" cy="444500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4572000" y="43931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614107" y="5828592"/>
            <a:ext cx="612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Simple, fast, and works well in high dimensions.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180" y="4377092"/>
            <a:ext cx="1944523" cy="58169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502687" y="2205018"/>
            <a:ext cx="121860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-gradient</a:t>
            </a:r>
          </a:p>
        </p:txBody>
      </p:sp>
      <p:sp>
        <p:nvSpPr>
          <p:cNvPr id="33" name="TextBox 32"/>
          <p:cNvSpPr txBox="1"/>
          <p:nvPr/>
        </p:nvSpPr>
        <p:spPr>
          <a:xfrm rot="18241462">
            <a:off x="8302956" y="1194127"/>
            <a:ext cx="183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L(</a:t>
            </a:r>
            <a:r>
              <a:rPr lang="en-US" sz="2800" dirty="0" err="1"/>
              <a:t>θ</a:t>
            </a:r>
            <a:r>
              <a:rPr lang="en-US" sz="2800" dirty="0"/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39541" y="1537519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3600" y="2633391"/>
            <a:ext cx="27526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How far should we go?</a:t>
            </a:r>
          </a:p>
        </p:txBody>
      </p:sp>
    </p:spTree>
    <p:extLst>
      <p:ext uri="{BB962C8B-B14F-4D97-AF65-F5344CB8AC3E}">
        <p14:creationId xmlns:p14="http://schemas.microsoft.com/office/powerpoint/2010/main" val="22356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202065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𝜏 from 0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91540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𝜏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5166333"/>
              <a:ext cx="9271000" cy="1384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81" y="1665749"/>
            <a:ext cx="8058663" cy="12424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90471" y="3264577"/>
            <a:ext cx="318407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Similar Algorithms</a:t>
            </a:r>
          </a:p>
        </p:txBody>
      </p:sp>
    </p:spTree>
    <p:extLst>
      <p:ext uri="{BB962C8B-B14F-4D97-AF65-F5344CB8AC3E}">
        <p14:creationId xmlns:p14="http://schemas.microsoft.com/office/powerpoint/2010/main" val="1909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2296273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2695132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5330873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1171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 bldLvl="2"/>
      <p:bldP spid="5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Sampling</a:t>
            </a:r>
            <a:br>
              <a:rPr lang="en-US" dirty="0"/>
            </a:br>
            <a:r>
              <a:rPr lang="en-US" dirty="0"/>
              <a:t>&amp; the Bootstrap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has a probability mass function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ALSO KNOW AS A </a:t>
            </a:r>
          </a:p>
          <a:p>
            <a:r>
              <a:rPr lang="en-US" dirty="0"/>
              <a:t>SAMPLING DISTRIBUTION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68650" y="2014008"/>
          <a:ext cx="1169177" cy="1259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3" imgW="165100" imgH="177800" progId="Equation.3">
                  <p:embed/>
                </p:oleObj>
              </mc:Choice>
              <mc:Fallback>
                <p:oleObj name="Equation" r:id="rId3" imgW="165100" imgH="177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8650" y="2014008"/>
                        <a:ext cx="1169177" cy="1259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3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Content Placeholder 6" descr="mean_hist1000v2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9195692" y="3346618"/>
            <a:ext cx="2996308" cy="2516202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>
          <a:xfrm>
            <a:off x="10309726" y="4053305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Resampling the population to estimate the sample distribution.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1505" y="2842165"/>
            <a:ext cx="2951018" cy="3505016"/>
            <a:chOff x="261505" y="2842165"/>
            <a:chExt cx="2951018" cy="3505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05" y="3119164"/>
              <a:ext cx="2951018" cy="29510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18946" y="2842165"/>
              <a:ext cx="17924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Population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376" y="5885516"/>
              <a:ext cx="26452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7.6 Billion People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56882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3161573" y="3378106"/>
            <a:ext cx="12202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Sample 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356280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373" y="3102860"/>
            <a:ext cx="1752600" cy="53340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>
            <a:off x="6619654" y="3224087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224599" y="4125028"/>
            <a:ext cx="5493016" cy="752238"/>
            <a:chOff x="3224599" y="4125028"/>
            <a:chExt cx="5493016" cy="752238"/>
          </a:xfrm>
        </p:grpSpPr>
        <p:grpSp>
          <p:nvGrpSpPr>
            <p:cNvPr id="22" name="Group 21"/>
            <p:cNvGrpSpPr/>
            <p:nvPr/>
          </p:nvGrpSpPr>
          <p:grpSpPr>
            <a:xfrm>
              <a:off x="4486769" y="4129120"/>
              <a:ext cx="1962987" cy="748146"/>
              <a:chOff x="4654310" y="2900226"/>
              <a:chExt cx="1962987" cy="748146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3315613" y="4503193"/>
              <a:ext cx="1054950" cy="32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224599" y="4125028"/>
              <a:ext cx="12202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15" y="4265345"/>
              <a:ext cx="1752600" cy="533400"/>
            </a:xfrm>
            <a:prstGeom prst="rect">
              <a:avLst/>
            </a:prstGeom>
          </p:spPr>
        </p:pic>
        <p:sp>
          <p:nvSpPr>
            <p:cNvPr id="48" name="Right Arrow 47"/>
            <p:cNvSpPr/>
            <p:nvPr/>
          </p:nvSpPr>
          <p:spPr>
            <a:xfrm>
              <a:off x="6619654" y="4404068"/>
              <a:ext cx="228600" cy="29094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17810" y="5074422"/>
            <a:ext cx="5412505" cy="1016047"/>
            <a:chOff x="3317810" y="5074422"/>
            <a:chExt cx="5412505" cy="1016047"/>
          </a:xfrm>
        </p:grpSpPr>
        <p:grpSp>
          <p:nvGrpSpPr>
            <p:cNvPr id="27" name="Group 26"/>
            <p:cNvGrpSpPr/>
            <p:nvPr/>
          </p:nvGrpSpPr>
          <p:grpSpPr>
            <a:xfrm>
              <a:off x="4516657" y="5342323"/>
              <a:ext cx="1962987" cy="748146"/>
              <a:chOff x="4654310" y="2900226"/>
              <a:chExt cx="1962987" cy="748146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85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>
            <a:xfrm>
              <a:off x="3356280" y="5193295"/>
              <a:ext cx="1033448" cy="531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1636509">
              <a:off x="3317810" y="5074422"/>
              <a:ext cx="12202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Sample 3</a:t>
              </a:r>
              <a:endParaRPr lang="en-US" dirty="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5015" y="5536782"/>
              <a:ext cx="1765300" cy="533400"/>
            </a:xfrm>
            <a:prstGeom prst="rect">
              <a:avLst/>
            </a:prstGeom>
          </p:spPr>
        </p:pic>
        <p:sp>
          <p:nvSpPr>
            <p:cNvPr id="49" name="Right Arrow 48"/>
            <p:cNvSpPr/>
            <p:nvPr/>
          </p:nvSpPr>
          <p:spPr>
            <a:xfrm>
              <a:off x="6619654" y="5653704"/>
              <a:ext cx="228600" cy="29094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ight Arrow 50"/>
          <p:cNvSpPr/>
          <p:nvPr/>
        </p:nvSpPr>
        <p:spPr>
          <a:xfrm rot="1206679">
            <a:off x="8973771" y="351503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9004274" y="45031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19115598">
            <a:off x="9064377" y="5475511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9946369" y="5495851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449152" y="2773926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</p:spTree>
    <p:extLst>
      <p:ext uri="{BB962C8B-B14F-4D97-AF65-F5344CB8AC3E}">
        <p14:creationId xmlns:p14="http://schemas.microsoft.com/office/powerpoint/2010/main" val="401830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2" grpId="0"/>
      <p:bldP spid="47" grpId="0" animBg="1"/>
      <p:bldP spid="51" grpId="0" animBg="1"/>
      <p:bldP spid="52" grpId="0" animBg="1"/>
      <p:bldP spid="53" grpId="0" animBg="1"/>
      <p:bldP spid="57" grpId="0"/>
      <p:bldP spid="5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histogram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06" r="10306"/>
          <a:stretch>
            <a:fillRect/>
          </a:stretch>
        </p:blipFill>
        <p:spPr>
          <a:xfrm>
            <a:off x="2192482" y="-979777"/>
            <a:ext cx="10112802" cy="84924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6"/>
            <a:ext cx="7038109" cy="3286702"/>
          </a:xfrm>
          <a:solidFill>
            <a:schemeClr val="bg1">
              <a:alpha val="69000"/>
            </a:schemeClr>
          </a:solidFill>
        </p:spPr>
        <p:txBody>
          <a:bodyPr/>
          <a:lstStyle/>
          <a:p>
            <a:r>
              <a:rPr lang="en-US" dirty="0"/>
              <a:t>Describes the limiting shape of the distribution of the sample average</a:t>
            </a:r>
          </a:p>
          <a:p>
            <a:r>
              <a:rPr lang="en-US" dirty="0"/>
              <a:t>The sample average behaves approximately like a random draw from the normal distribution</a:t>
            </a:r>
          </a:p>
          <a:p>
            <a:pPr lvl="1"/>
            <a:r>
              <a:rPr lang="en-US" dirty="0"/>
              <a:t>Assumes independent and identically distributed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97457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Large Numbers</a:t>
            </a:r>
          </a:p>
        </p:txBody>
      </p:sp>
      <p:pic>
        <p:nvPicPr>
          <p:cNvPr id="7" name="Content Placeholder 6" descr="lln_many.pdf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83" b="28539"/>
          <a:stretch/>
        </p:blipFill>
        <p:spPr>
          <a:xfrm>
            <a:off x="-758537" y="1506682"/>
            <a:ext cx="13801952" cy="5242791"/>
          </a:xfrm>
        </p:spPr>
      </p:pic>
      <p:sp>
        <p:nvSpPr>
          <p:cNvPr id="9" name="TextBox 8"/>
          <p:cNvSpPr txBox="1"/>
          <p:nvPr/>
        </p:nvSpPr>
        <p:spPr>
          <a:xfrm>
            <a:off x="4374573" y="5040134"/>
            <a:ext cx="7585363" cy="1384995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As </a:t>
            </a:r>
            <a:r>
              <a:rPr lang="en-US" sz="2800" dirty="0"/>
              <a:t>the sample size grows the sample average approaches the population average.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30436" y="1984664"/>
            <a:ext cx="7169727" cy="830997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Relationship between sample mean </a:t>
            </a:r>
            <a:br>
              <a:rPr lang="en-US" sz="2400" dirty="0"/>
            </a:br>
            <a:r>
              <a:rPr lang="en-US" sz="2400" dirty="0"/>
              <a:t>and the population mean.</a:t>
            </a:r>
          </a:p>
        </p:txBody>
      </p:sp>
    </p:spTree>
    <p:extLst>
      <p:ext uri="{BB962C8B-B14F-4D97-AF65-F5344CB8AC3E}">
        <p14:creationId xmlns:p14="http://schemas.microsoft.com/office/powerpoint/2010/main" val="223233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2204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Bootstrap 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/>
          <a:lstStyle/>
          <a:p>
            <a:r>
              <a:rPr lang="en-US" dirty="0"/>
              <a:t>Simulation method to estimate the </a:t>
            </a:r>
            <a:r>
              <a:rPr lang="en-US"/>
              <a:t>sample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5" y="3119164"/>
            <a:ext cx="2951018" cy="295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946" y="2842165"/>
            <a:ext cx="1792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76" y="5885516"/>
            <a:ext cx="26452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7.6 Billion People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456882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3257753" y="3378106"/>
            <a:ext cx="10278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356280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1676" y="2472833"/>
            <a:ext cx="35958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Pretend this </a:t>
            </a:r>
            <a:r>
              <a:rPr lang="en-US"/>
              <a:t>is your population!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8084317" y="4366468"/>
            <a:ext cx="1962987" cy="748146"/>
            <a:chOff x="4654310" y="2900226"/>
            <a:chExt cx="1962987" cy="748146"/>
          </a:xfrm>
        </p:grpSpPr>
        <p:sp>
          <p:nvSpPr>
            <p:cNvPr id="62" name="Freeform 6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054429" y="3279366"/>
            <a:ext cx="1962987" cy="748146"/>
            <a:chOff x="4654310" y="2900226"/>
            <a:chExt cx="1962987" cy="748146"/>
          </a:xfrm>
        </p:grpSpPr>
        <p:sp>
          <p:nvSpPr>
            <p:cNvPr id="67" name="Freeform 6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084317" y="5453570"/>
            <a:ext cx="1962987" cy="748146"/>
            <a:chOff x="4654310" y="2900226"/>
            <a:chExt cx="1962987" cy="748146"/>
          </a:xfrm>
        </p:grpSpPr>
        <p:sp>
          <p:nvSpPr>
            <p:cNvPr id="72" name="Freeform 7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6667500" y="3456230"/>
            <a:ext cx="1263193" cy="21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19869" y="3802661"/>
            <a:ext cx="1491920" cy="9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096000" y="3938155"/>
            <a:ext cx="1815789" cy="17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51732" y="2819127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96" name="TextBox 95"/>
          <p:cNvSpPr txBox="1"/>
          <p:nvPr/>
        </p:nvSpPr>
        <p:spPr>
          <a:xfrm rot="1862333">
            <a:off x="5812304" y="3901807"/>
            <a:ext cx="278076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</a:t>
            </a:r>
            <a:r>
              <a:rPr lang="en-US" sz="2000" b="1" dirty="0"/>
              <a:t>with</a:t>
            </a:r>
            <a:br>
              <a:rPr lang="en-US" sz="2000" b="1" dirty="0"/>
            </a:br>
            <a:r>
              <a:rPr lang="en-US" sz="2000" b="1" dirty="0"/>
              <a:t>replacement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126" y="3285821"/>
            <a:ext cx="1752600" cy="533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768" y="4448306"/>
            <a:ext cx="1752600" cy="533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8768" y="5719743"/>
            <a:ext cx="1765300" cy="533400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12423407" y="3407048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2423407" y="4587029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2423407" y="583666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Content Placeholder 6" descr="mean_hist1000v2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14999445" y="3529579"/>
            <a:ext cx="2996308" cy="2516202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16113479" y="4236266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5750122" y="5678812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252905" y="2956887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  <p:sp>
        <p:nvSpPr>
          <p:cNvPr id="47" name="Right Arrow 46"/>
          <p:cNvSpPr/>
          <p:nvPr/>
        </p:nvSpPr>
        <p:spPr>
          <a:xfrm rot="1206679">
            <a:off x="14777524" y="36979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14808027" y="4686154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9115598">
            <a:off x="14868130" y="565847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/>
      <p:bldP spid="15" grpId="0"/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0,1 Random Variable (Bernoulli)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4114"/>
            <a:ext cx="10515600" cy="4282849"/>
          </a:xfrm>
        </p:spPr>
        <p:txBody>
          <a:bodyPr/>
          <a:lstStyle/>
          <a:p>
            <a:r>
              <a:rPr lang="en-US" dirty="0"/>
              <a:t>Takes on two values (e.g., (0,1), (heads, tails)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Characterized by probability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Expected Value: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519060" y="3179672"/>
          <a:ext cx="3456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2581271"/>
            <a:ext cx="365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4579257"/>
            <a:ext cx="59817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939064"/>
            <a:ext cx="10058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1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2204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Bootstrap 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/>
          <a:lstStyle/>
          <a:p>
            <a:r>
              <a:rPr lang="en-US" dirty="0"/>
              <a:t>Simulation method to estimate the </a:t>
            </a:r>
            <a:r>
              <a:rPr lang="en-US"/>
              <a:t>sample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820" y="3119164"/>
            <a:ext cx="2951018" cy="295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550379" y="2842165"/>
            <a:ext cx="1792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854949" y="5885516"/>
            <a:ext cx="26452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7.6 Billion People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87557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-11572" y="3378106"/>
            <a:ext cx="10278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6955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351" y="2472833"/>
            <a:ext cx="35958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Pretend this </a:t>
            </a:r>
            <a:r>
              <a:rPr lang="en-US"/>
              <a:t>is your population!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4814992" y="4366468"/>
            <a:ext cx="1962987" cy="748146"/>
            <a:chOff x="4654310" y="2900226"/>
            <a:chExt cx="1962987" cy="748146"/>
          </a:xfrm>
        </p:grpSpPr>
        <p:sp>
          <p:nvSpPr>
            <p:cNvPr id="62" name="Freeform 6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85104" y="3279366"/>
            <a:ext cx="1962987" cy="748146"/>
            <a:chOff x="4654310" y="2900226"/>
            <a:chExt cx="1962987" cy="748146"/>
          </a:xfrm>
        </p:grpSpPr>
        <p:sp>
          <p:nvSpPr>
            <p:cNvPr id="67" name="Freeform 6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814992" y="5453570"/>
            <a:ext cx="1962987" cy="748146"/>
            <a:chOff x="4654310" y="2900226"/>
            <a:chExt cx="1962987" cy="748146"/>
          </a:xfrm>
        </p:grpSpPr>
        <p:sp>
          <p:nvSpPr>
            <p:cNvPr id="72" name="Freeform 7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3398175" y="3456230"/>
            <a:ext cx="1263193" cy="21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150544" y="3802661"/>
            <a:ext cx="1491920" cy="9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826675" y="3938155"/>
            <a:ext cx="1815789" cy="17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82407" y="2819127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96" name="TextBox 95"/>
          <p:cNvSpPr txBox="1"/>
          <p:nvPr/>
        </p:nvSpPr>
        <p:spPr>
          <a:xfrm rot="1862333">
            <a:off x="2542979" y="3901807"/>
            <a:ext cx="278076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</a:t>
            </a:r>
            <a:r>
              <a:rPr lang="en-US" sz="2000" b="1" dirty="0"/>
              <a:t>with</a:t>
            </a:r>
            <a:br>
              <a:rPr lang="en-US" sz="2000" b="1" dirty="0"/>
            </a:br>
            <a:r>
              <a:rPr lang="en-US" sz="2000" b="1" dirty="0"/>
              <a:t>replacement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00" y="3285821"/>
            <a:ext cx="1752600" cy="533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342" y="4448306"/>
            <a:ext cx="1752600" cy="533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342" y="5719743"/>
            <a:ext cx="1765300" cy="533400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>
            <a:off x="6918981" y="3407048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6918981" y="4587029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6918981" y="583666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Content Placeholder 6" descr="mean_hist1000v2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9495019" y="3529579"/>
            <a:ext cx="2996308" cy="2516202"/>
          </a:xfrm>
          <a:prstGeom prst="rect">
            <a:avLst/>
          </a:prstGeom>
        </p:spPr>
      </p:pic>
      <p:sp>
        <p:nvSpPr>
          <p:cNvPr id="47" name="Freeform 46"/>
          <p:cNvSpPr/>
          <p:nvPr/>
        </p:nvSpPr>
        <p:spPr>
          <a:xfrm>
            <a:off x="10609053" y="4236266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245696" y="5678812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748479" y="2956887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  <p:sp>
        <p:nvSpPr>
          <p:cNvPr id="42" name="Right Arrow 41"/>
          <p:cNvSpPr/>
          <p:nvPr/>
        </p:nvSpPr>
        <p:spPr>
          <a:xfrm rot="1206679">
            <a:off x="9273098" y="36979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303601" y="4686154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9115598">
            <a:off x="9363704" y="565847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8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mean_hist1000v2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3782290" y="152401"/>
            <a:ext cx="8628190" cy="7245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Strap Confidence Interval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44491" cy="3079135"/>
          </a:xfrm>
          <a:solidFill>
            <a:schemeClr val="bg1">
              <a:alpha val="76000"/>
            </a:schemeClr>
          </a:solidFill>
        </p:spPr>
        <p:txBody>
          <a:bodyPr/>
          <a:lstStyle/>
          <a:p>
            <a:r>
              <a:rPr lang="en-US" dirty="0"/>
              <a:t>Construct a 95% confidence interval by taking the 2.5% and (100 - 2.5)% quantiles:</a:t>
            </a:r>
          </a:p>
          <a:p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>
            <a:off x="6330833" y="5690156"/>
            <a:ext cx="3509588" cy="227727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178626" y="5387460"/>
            <a:ext cx="1263738" cy="902503"/>
            <a:chOff x="5178626" y="5387460"/>
            <a:chExt cx="1263738" cy="902503"/>
          </a:xfrm>
        </p:grpSpPr>
        <p:sp>
          <p:nvSpPr>
            <p:cNvPr id="5" name="Triangle 4"/>
            <p:cNvSpPr/>
            <p:nvPr/>
          </p:nvSpPr>
          <p:spPr>
            <a:xfrm>
              <a:off x="6120938" y="6012872"/>
              <a:ext cx="321426" cy="277091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178626" y="5548847"/>
              <a:ext cx="1092820" cy="450509"/>
            </a:xfrm>
            <a:custGeom>
              <a:avLst/>
              <a:gdLst>
                <a:gd name="connsiteX0" fmla="*/ 0 w 1092820"/>
                <a:gd name="connsiteY0" fmla="*/ 437128 h 450509"/>
                <a:gd name="connsiteX1" fmla="*/ 321155 w 1092820"/>
                <a:gd name="connsiteY1" fmla="*/ 428207 h 450509"/>
                <a:gd name="connsiteX2" fmla="*/ 682455 w 1092820"/>
                <a:gd name="connsiteY2" fmla="*/ 298853 h 450509"/>
                <a:gd name="connsiteX3" fmla="*/ 959005 w 1092820"/>
                <a:gd name="connsiteY3" fmla="*/ 111512 h 450509"/>
                <a:gd name="connsiteX4" fmla="*/ 1092820 w 1092820"/>
                <a:gd name="connsiteY4" fmla="*/ 0 h 450509"/>
                <a:gd name="connsiteX5" fmla="*/ 1092820 w 1092820"/>
                <a:gd name="connsiteY5" fmla="*/ 450509 h 450509"/>
                <a:gd name="connsiteX6" fmla="*/ 0 w 1092820"/>
                <a:gd name="connsiteY6" fmla="*/ 437128 h 45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820" h="450509">
                  <a:moveTo>
                    <a:pt x="0" y="437128"/>
                  </a:moveTo>
                  <a:lnTo>
                    <a:pt x="321155" y="428207"/>
                  </a:lnTo>
                  <a:lnTo>
                    <a:pt x="682455" y="298853"/>
                  </a:lnTo>
                  <a:lnTo>
                    <a:pt x="959005" y="111512"/>
                  </a:lnTo>
                  <a:lnTo>
                    <a:pt x="1092820" y="0"/>
                  </a:lnTo>
                  <a:lnTo>
                    <a:pt x="1092820" y="450509"/>
                  </a:lnTo>
                  <a:lnTo>
                    <a:pt x="0" y="437128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78792" y="5387460"/>
              <a:ext cx="848309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2.5%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95888" y="5434687"/>
            <a:ext cx="1535466" cy="855275"/>
            <a:chOff x="9695888" y="5434687"/>
            <a:chExt cx="1535466" cy="855275"/>
          </a:xfrm>
        </p:grpSpPr>
        <p:sp>
          <p:nvSpPr>
            <p:cNvPr id="7" name="Triangle 6"/>
            <p:cNvSpPr/>
            <p:nvPr/>
          </p:nvSpPr>
          <p:spPr>
            <a:xfrm>
              <a:off x="9695888" y="6012871"/>
              <a:ext cx="321426" cy="277091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9856601" y="5505319"/>
              <a:ext cx="1374753" cy="491884"/>
            </a:xfrm>
            <a:custGeom>
              <a:avLst/>
              <a:gdLst>
                <a:gd name="connsiteX0" fmla="*/ 1374753 w 1374753"/>
                <a:gd name="connsiteY0" fmla="*/ 485578 h 491884"/>
                <a:gd name="connsiteX1" fmla="*/ 1090974 w 1374753"/>
                <a:gd name="connsiteY1" fmla="*/ 479271 h 491884"/>
                <a:gd name="connsiteX2" fmla="*/ 750439 w 1374753"/>
                <a:gd name="connsiteY2" fmla="*/ 435128 h 491884"/>
                <a:gd name="connsiteX3" fmla="*/ 466660 w 1374753"/>
                <a:gd name="connsiteY3" fmla="*/ 416209 h 491884"/>
                <a:gd name="connsiteX4" fmla="*/ 283780 w 1374753"/>
                <a:gd name="connsiteY4" fmla="*/ 315310 h 491884"/>
                <a:gd name="connsiteX5" fmla="*/ 0 w 1374753"/>
                <a:gd name="connsiteY5" fmla="*/ 0 h 491884"/>
                <a:gd name="connsiteX6" fmla="*/ 0 w 1374753"/>
                <a:gd name="connsiteY6" fmla="*/ 491884 h 491884"/>
                <a:gd name="connsiteX7" fmla="*/ 1374753 w 1374753"/>
                <a:gd name="connsiteY7" fmla="*/ 485578 h 49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4753" h="491884">
                  <a:moveTo>
                    <a:pt x="1374753" y="485578"/>
                  </a:moveTo>
                  <a:lnTo>
                    <a:pt x="1090974" y="479271"/>
                  </a:lnTo>
                  <a:lnTo>
                    <a:pt x="750439" y="435128"/>
                  </a:lnTo>
                  <a:lnTo>
                    <a:pt x="466660" y="416209"/>
                  </a:lnTo>
                  <a:lnTo>
                    <a:pt x="283780" y="315310"/>
                  </a:lnTo>
                  <a:lnTo>
                    <a:pt x="0" y="0"/>
                  </a:lnTo>
                  <a:lnTo>
                    <a:pt x="0" y="491884"/>
                  </a:lnTo>
                  <a:lnTo>
                    <a:pt x="1374753" y="485578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30449" y="5434687"/>
              <a:ext cx="848309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2.5%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617728" y="4597385"/>
            <a:ext cx="95731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230005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9599550" y="5867101"/>
            <a:ext cx="761219" cy="3359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505213" y="5867101"/>
            <a:ext cx="761219" cy="3359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Studentized</a:t>
            </a:r>
            <a:r>
              <a:rPr lang="en-US" dirty="0"/>
              <a:t> Bootstrap Confidence Interval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46849" y="1878997"/>
            <a:ext cx="6158364" cy="3505016"/>
            <a:chOff x="261505" y="2842165"/>
            <a:chExt cx="6158364" cy="3505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05" y="3119164"/>
              <a:ext cx="2951018" cy="29510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18946" y="2842165"/>
              <a:ext cx="17924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Population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376" y="5885516"/>
              <a:ext cx="26452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7.6 Billion People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456882" y="2929757"/>
              <a:ext cx="1962987" cy="748146"/>
              <a:chOff x="4654310" y="2900226"/>
              <a:chExt cx="1962987" cy="748146"/>
            </a:xfrm>
          </p:grpSpPr>
          <p:sp>
            <p:nvSpPr>
              <p:cNvPr id="8" name="Freeform 7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 rot="20292917">
              <a:off x="3257753" y="3378106"/>
              <a:ext cx="102784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3356280" y="3562772"/>
              <a:ext cx="942841" cy="375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244" y="2974987"/>
            <a:ext cx="215900" cy="444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96" y="5695651"/>
            <a:ext cx="203200" cy="342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8763" y="5556673"/>
            <a:ext cx="252825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statistic</a:t>
            </a:r>
          </a:p>
          <a:p>
            <a:r>
              <a:rPr lang="en-US" dirty="0"/>
              <a:t>(you don’t know this)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06151" y="3059485"/>
            <a:ext cx="19062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 statistic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611" y="1802185"/>
            <a:ext cx="1257300" cy="1257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09911" y="2107669"/>
            <a:ext cx="157927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Standarized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statistic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684" y="3955575"/>
            <a:ext cx="6770116" cy="230287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619894" y="6415879"/>
            <a:ext cx="37321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Compute these using bootstrap</a:t>
            </a:r>
          </a:p>
        </p:txBody>
      </p:sp>
    </p:spTree>
    <p:extLst>
      <p:ext uri="{BB962C8B-B14F-4D97-AF65-F5344CB8AC3E}">
        <p14:creationId xmlns:p14="http://schemas.microsoft.com/office/powerpoint/2010/main" val="195068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18" grpId="0"/>
      <p:bldP spid="20" grpId="0"/>
      <p:bldP spid="2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8681065" y="3786338"/>
            <a:ext cx="3729415" cy="3131842"/>
            <a:chOff x="8681065" y="3786338"/>
            <a:chExt cx="3729415" cy="3131842"/>
          </a:xfrm>
        </p:grpSpPr>
        <p:grpSp>
          <p:nvGrpSpPr>
            <p:cNvPr id="68" name="Group 67"/>
            <p:cNvGrpSpPr/>
            <p:nvPr/>
          </p:nvGrpSpPr>
          <p:grpSpPr>
            <a:xfrm>
              <a:off x="8681065" y="3786338"/>
              <a:ext cx="3729415" cy="3131842"/>
              <a:chOff x="3782290" y="152401"/>
              <a:chExt cx="8628190" cy="7245674"/>
            </a:xfrm>
          </p:grpSpPr>
          <p:pic>
            <p:nvPicPr>
              <p:cNvPr id="57" name="Content Placeholder 6" descr="mean_hist1000v2.pdf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1074" b="-11074"/>
              <a:stretch>
                <a:fillRect/>
              </a:stretch>
            </p:blipFill>
            <p:spPr>
              <a:xfrm>
                <a:off x="3782290" y="152401"/>
                <a:ext cx="8628190" cy="7245674"/>
              </a:xfrm>
              <a:prstGeom prst="rect">
                <a:avLst/>
              </a:prstGeom>
            </p:spPr>
          </p:pic>
          <p:sp>
            <p:nvSpPr>
              <p:cNvPr id="58" name="Left-Right Arrow 57"/>
              <p:cNvSpPr/>
              <p:nvPr/>
            </p:nvSpPr>
            <p:spPr>
              <a:xfrm>
                <a:off x="6330833" y="5690156"/>
                <a:ext cx="3509588" cy="227727"/>
              </a:xfrm>
              <a:prstGeom prst="left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5178626" y="5387460"/>
                <a:ext cx="1263738" cy="902503"/>
                <a:chOff x="5178626" y="5387460"/>
                <a:chExt cx="1263738" cy="902503"/>
              </a:xfrm>
            </p:grpSpPr>
            <p:sp>
              <p:nvSpPr>
                <p:cNvPr id="60" name="Triangle 59"/>
                <p:cNvSpPr/>
                <p:nvPr/>
              </p:nvSpPr>
              <p:spPr>
                <a:xfrm>
                  <a:off x="6120938" y="6012872"/>
                  <a:ext cx="321426" cy="277091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5178626" y="5548847"/>
                  <a:ext cx="1092820" cy="450509"/>
                </a:xfrm>
                <a:custGeom>
                  <a:avLst/>
                  <a:gdLst>
                    <a:gd name="connsiteX0" fmla="*/ 0 w 1092820"/>
                    <a:gd name="connsiteY0" fmla="*/ 437128 h 450509"/>
                    <a:gd name="connsiteX1" fmla="*/ 321155 w 1092820"/>
                    <a:gd name="connsiteY1" fmla="*/ 428207 h 450509"/>
                    <a:gd name="connsiteX2" fmla="*/ 682455 w 1092820"/>
                    <a:gd name="connsiteY2" fmla="*/ 298853 h 450509"/>
                    <a:gd name="connsiteX3" fmla="*/ 959005 w 1092820"/>
                    <a:gd name="connsiteY3" fmla="*/ 111512 h 450509"/>
                    <a:gd name="connsiteX4" fmla="*/ 1092820 w 1092820"/>
                    <a:gd name="connsiteY4" fmla="*/ 0 h 450509"/>
                    <a:gd name="connsiteX5" fmla="*/ 1092820 w 1092820"/>
                    <a:gd name="connsiteY5" fmla="*/ 450509 h 450509"/>
                    <a:gd name="connsiteX6" fmla="*/ 0 w 1092820"/>
                    <a:gd name="connsiteY6" fmla="*/ 437128 h 450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2820" h="450509">
                      <a:moveTo>
                        <a:pt x="0" y="437128"/>
                      </a:moveTo>
                      <a:lnTo>
                        <a:pt x="321155" y="428207"/>
                      </a:lnTo>
                      <a:lnTo>
                        <a:pt x="682455" y="298853"/>
                      </a:lnTo>
                      <a:lnTo>
                        <a:pt x="959005" y="111512"/>
                      </a:lnTo>
                      <a:lnTo>
                        <a:pt x="1092820" y="0"/>
                      </a:lnTo>
                      <a:lnTo>
                        <a:pt x="1092820" y="450509"/>
                      </a:lnTo>
                      <a:lnTo>
                        <a:pt x="0" y="437128"/>
                      </a:lnTo>
                      <a:close/>
                    </a:path>
                  </a:pathLst>
                </a:custGeom>
                <a:solidFill>
                  <a:schemeClr val="accent4">
                    <a:alpha val="81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5178793" y="5387460"/>
                  <a:ext cx="1194921" cy="64085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/>
                    <a:t>2.5%</a:t>
                  </a: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9695888" y="5434687"/>
                <a:ext cx="1629482" cy="855275"/>
                <a:chOff x="9695888" y="5434687"/>
                <a:chExt cx="1629482" cy="855275"/>
              </a:xfrm>
            </p:grpSpPr>
            <p:sp>
              <p:nvSpPr>
                <p:cNvPr id="64" name="Triangle 63"/>
                <p:cNvSpPr/>
                <p:nvPr/>
              </p:nvSpPr>
              <p:spPr>
                <a:xfrm>
                  <a:off x="9695888" y="6012871"/>
                  <a:ext cx="321426" cy="277091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>
                  <a:off x="9856601" y="5505319"/>
                  <a:ext cx="1374753" cy="491884"/>
                </a:xfrm>
                <a:custGeom>
                  <a:avLst/>
                  <a:gdLst>
                    <a:gd name="connsiteX0" fmla="*/ 1374753 w 1374753"/>
                    <a:gd name="connsiteY0" fmla="*/ 485578 h 491884"/>
                    <a:gd name="connsiteX1" fmla="*/ 1090974 w 1374753"/>
                    <a:gd name="connsiteY1" fmla="*/ 479271 h 491884"/>
                    <a:gd name="connsiteX2" fmla="*/ 750439 w 1374753"/>
                    <a:gd name="connsiteY2" fmla="*/ 435128 h 491884"/>
                    <a:gd name="connsiteX3" fmla="*/ 466660 w 1374753"/>
                    <a:gd name="connsiteY3" fmla="*/ 416209 h 491884"/>
                    <a:gd name="connsiteX4" fmla="*/ 283780 w 1374753"/>
                    <a:gd name="connsiteY4" fmla="*/ 315310 h 491884"/>
                    <a:gd name="connsiteX5" fmla="*/ 0 w 1374753"/>
                    <a:gd name="connsiteY5" fmla="*/ 0 h 491884"/>
                    <a:gd name="connsiteX6" fmla="*/ 0 w 1374753"/>
                    <a:gd name="connsiteY6" fmla="*/ 491884 h 491884"/>
                    <a:gd name="connsiteX7" fmla="*/ 1374753 w 1374753"/>
                    <a:gd name="connsiteY7" fmla="*/ 485578 h 491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74753" h="491884">
                      <a:moveTo>
                        <a:pt x="1374753" y="485578"/>
                      </a:moveTo>
                      <a:lnTo>
                        <a:pt x="1090974" y="479271"/>
                      </a:lnTo>
                      <a:lnTo>
                        <a:pt x="750439" y="435128"/>
                      </a:lnTo>
                      <a:lnTo>
                        <a:pt x="466660" y="416209"/>
                      </a:lnTo>
                      <a:lnTo>
                        <a:pt x="283780" y="315310"/>
                      </a:lnTo>
                      <a:lnTo>
                        <a:pt x="0" y="0"/>
                      </a:lnTo>
                      <a:lnTo>
                        <a:pt x="0" y="491884"/>
                      </a:lnTo>
                      <a:lnTo>
                        <a:pt x="1374753" y="485578"/>
                      </a:lnTo>
                      <a:close/>
                    </a:path>
                  </a:pathLst>
                </a:custGeom>
                <a:solidFill>
                  <a:schemeClr val="accent4">
                    <a:alpha val="81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10130449" y="5434687"/>
                  <a:ext cx="1194921" cy="640851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/>
                    <a:t>2.5%</a:t>
                  </a: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7617729" y="4597386"/>
                <a:ext cx="1321014" cy="78326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600"/>
                  <a:t>95%</a:t>
                </a:r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5555" y="6479641"/>
              <a:ext cx="1016000" cy="304800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0173" y="6493615"/>
              <a:ext cx="1016000" cy="304800"/>
            </a:xfrm>
            <a:prstGeom prst="rect">
              <a:avLst/>
            </a:prstGeom>
          </p:spPr>
        </p:pic>
      </p:grpSp>
      <p:sp>
        <p:nvSpPr>
          <p:cNvPr id="26" name="Rounded Rectangle 25"/>
          <p:cNvSpPr/>
          <p:nvPr/>
        </p:nvSpPr>
        <p:spPr>
          <a:xfrm>
            <a:off x="5362715" y="328838"/>
            <a:ext cx="761219" cy="3359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268378" y="328838"/>
            <a:ext cx="761219" cy="3359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5492" y="-1660820"/>
            <a:ext cx="10801350" cy="1325563"/>
          </a:xfrm>
        </p:spPr>
        <p:txBody>
          <a:bodyPr/>
          <a:lstStyle/>
          <a:p>
            <a:r>
              <a:rPr lang="en-US" dirty="0" err="1"/>
              <a:t>Studentized</a:t>
            </a:r>
            <a:r>
              <a:rPr lang="en-US" dirty="0"/>
              <a:t> Bootstrap Confidence Interval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46849" y="1878997"/>
            <a:ext cx="6158364" cy="3505016"/>
            <a:chOff x="261505" y="2842165"/>
            <a:chExt cx="6158364" cy="3505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505" y="3119164"/>
              <a:ext cx="2951018" cy="29510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18946" y="2842165"/>
              <a:ext cx="17924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Population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376" y="5885516"/>
              <a:ext cx="26452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7.6 Billion People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456882" y="2929757"/>
              <a:ext cx="1962987" cy="748146"/>
              <a:chOff x="4654310" y="2900226"/>
              <a:chExt cx="1962987" cy="748146"/>
            </a:xfrm>
          </p:grpSpPr>
          <p:sp>
            <p:nvSpPr>
              <p:cNvPr id="8" name="Freeform 7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 rot="20292917">
              <a:off x="3257753" y="3378106"/>
              <a:ext cx="102784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3356280" y="3562772"/>
              <a:ext cx="942841" cy="375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242" y="235531"/>
            <a:ext cx="215900" cy="444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296" y="5695651"/>
            <a:ext cx="203200" cy="342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8763" y="5556673"/>
            <a:ext cx="252825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statistic</a:t>
            </a:r>
          </a:p>
          <a:p>
            <a:r>
              <a:rPr lang="en-US" dirty="0"/>
              <a:t>(you don’t know this)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8149" y="320029"/>
            <a:ext cx="19062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Sample statistic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5502" y="833655"/>
            <a:ext cx="1257300" cy="1257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72802" y="1139139"/>
            <a:ext cx="157927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Standarized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statistic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49" y="-1582688"/>
            <a:ext cx="6770116" cy="230287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639031" y="720190"/>
            <a:ext cx="37321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Compute these using bootstrap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212923" y="4424295"/>
            <a:ext cx="1962987" cy="748146"/>
            <a:chOff x="4654310" y="2900226"/>
            <a:chExt cx="1962987" cy="748146"/>
          </a:xfrm>
        </p:grpSpPr>
        <p:sp>
          <p:nvSpPr>
            <p:cNvPr id="28" name="Freeform 27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183035" y="3337193"/>
            <a:ext cx="1962987" cy="748146"/>
            <a:chOff x="4654310" y="2900226"/>
            <a:chExt cx="1962987" cy="748146"/>
          </a:xfrm>
        </p:grpSpPr>
        <p:sp>
          <p:nvSpPr>
            <p:cNvPr id="33" name="Freeform 32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212923" y="5511397"/>
            <a:ext cx="1962987" cy="748146"/>
            <a:chOff x="4654310" y="2900226"/>
            <a:chExt cx="1962987" cy="748146"/>
          </a:xfrm>
        </p:grpSpPr>
        <p:sp>
          <p:nvSpPr>
            <p:cNvPr id="38" name="Freeform 37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5362715" y="2917276"/>
            <a:ext cx="696584" cy="81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047917" y="2917276"/>
            <a:ext cx="992478" cy="185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753337" y="2974987"/>
            <a:ext cx="1287058" cy="275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80338" y="2876954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46" name="Right Arrow 45"/>
          <p:cNvSpPr/>
          <p:nvPr/>
        </p:nvSpPr>
        <p:spPr>
          <a:xfrm>
            <a:off x="8316912" y="346487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8316912" y="4644856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8316912" y="589449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0355" y="2695704"/>
            <a:ext cx="1473200" cy="12573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4233" y="3337193"/>
            <a:ext cx="381000" cy="4445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1065" y="4491301"/>
            <a:ext cx="381000" cy="4445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1065" y="5740937"/>
            <a:ext cx="381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6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>
            <a:off x="9812902" y="3355937"/>
            <a:ext cx="1486706" cy="65146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7587118" y="1485167"/>
            <a:ext cx="1284447" cy="6242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2988439" y="198077"/>
            <a:ext cx="868580" cy="48195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8681065" y="3786338"/>
            <a:ext cx="3729415" cy="3131842"/>
            <a:chOff x="3782290" y="152401"/>
            <a:chExt cx="8628190" cy="7245674"/>
          </a:xfrm>
        </p:grpSpPr>
        <p:pic>
          <p:nvPicPr>
            <p:cNvPr id="57" name="Content Placeholder 6" descr="mean_hist1000v2.pd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074" b="-11074"/>
            <a:stretch>
              <a:fillRect/>
            </a:stretch>
          </p:blipFill>
          <p:spPr>
            <a:xfrm>
              <a:off x="3782290" y="152401"/>
              <a:ext cx="8628190" cy="7245674"/>
            </a:xfrm>
            <a:prstGeom prst="rect">
              <a:avLst/>
            </a:prstGeom>
          </p:spPr>
        </p:pic>
        <p:sp>
          <p:nvSpPr>
            <p:cNvPr id="58" name="Left-Right Arrow 57"/>
            <p:cNvSpPr/>
            <p:nvPr/>
          </p:nvSpPr>
          <p:spPr>
            <a:xfrm>
              <a:off x="6330833" y="5690156"/>
              <a:ext cx="3509588" cy="227727"/>
            </a:xfrm>
            <a:prstGeom prst="left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5178626" y="5387460"/>
              <a:ext cx="1263738" cy="902503"/>
              <a:chOff x="5178626" y="5387460"/>
              <a:chExt cx="1263738" cy="902503"/>
            </a:xfrm>
          </p:grpSpPr>
          <p:sp>
            <p:nvSpPr>
              <p:cNvPr id="60" name="Triangle 59"/>
              <p:cNvSpPr/>
              <p:nvPr/>
            </p:nvSpPr>
            <p:spPr>
              <a:xfrm>
                <a:off x="6120938" y="6012872"/>
                <a:ext cx="321426" cy="277091"/>
              </a:xfrm>
              <a:prstGeom prst="triangl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5178626" y="5548847"/>
                <a:ext cx="1092820" cy="450509"/>
              </a:xfrm>
              <a:custGeom>
                <a:avLst/>
                <a:gdLst>
                  <a:gd name="connsiteX0" fmla="*/ 0 w 1092820"/>
                  <a:gd name="connsiteY0" fmla="*/ 437128 h 450509"/>
                  <a:gd name="connsiteX1" fmla="*/ 321155 w 1092820"/>
                  <a:gd name="connsiteY1" fmla="*/ 428207 h 450509"/>
                  <a:gd name="connsiteX2" fmla="*/ 682455 w 1092820"/>
                  <a:gd name="connsiteY2" fmla="*/ 298853 h 450509"/>
                  <a:gd name="connsiteX3" fmla="*/ 959005 w 1092820"/>
                  <a:gd name="connsiteY3" fmla="*/ 111512 h 450509"/>
                  <a:gd name="connsiteX4" fmla="*/ 1092820 w 1092820"/>
                  <a:gd name="connsiteY4" fmla="*/ 0 h 450509"/>
                  <a:gd name="connsiteX5" fmla="*/ 1092820 w 1092820"/>
                  <a:gd name="connsiteY5" fmla="*/ 450509 h 450509"/>
                  <a:gd name="connsiteX6" fmla="*/ 0 w 1092820"/>
                  <a:gd name="connsiteY6" fmla="*/ 437128 h 45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2820" h="450509">
                    <a:moveTo>
                      <a:pt x="0" y="437128"/>
                    </a:moveTo>
                    <a:lnTo>
                      <a:pt x="321155" y="428207"/>
                    </a:lnTo>
                    <a:lnTo>
                      <a:pt x="682455" y="298853"/>
                    </a:lnTo>
                    <a:lnTo>
                      <a:pt x="959005" y="111512"/>
                    </a:lnTo>
                    <a:lnTo>
                      <a:pt x="1092820" y="0"/>
                    </a:lnTo>
                    <a:lnTo>
                      <a:pt x="1092820" y="450509"/>
                    </a:lnTo>
                    <a:lnTo>
                      <a:pt x="0" y="437128"/>
                    </a:lnTo>
                    <a:close/>
                  </a:path>
                </a:pathLst>
              </a:custGeom>
              <a:solidFill>
                <a:schemeClr val="accent4">
                  <a:alpha val="81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5178793" y="5387460"/>
                <a:ext cx="1194921" cy="64085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2.5%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9695888" y="5434687"/>
              <a:ext cx="1629482" cy="855275"/>
              <a:chOff x="9695888" y="5434687"/>
              <a:chExt cx="1629482" cy="855275"/>
            </a:xfrm>
          </p:grpSpPr>
          <p:sp>
            <p:nvSpPr>
              <p:cNvPr id="64" name="Triangle 63"/>
              <p:cNvSpPr/>
              <p:nvPr/>
            </p:nvSpPr>
            <p:spPr>
              <a:xfrm>
                <a:off x="9695888" y="6012871"/>
                <a:ext cx="321426" cy="277091"/>
              </a:xfrm>
              <a:prstGeom prst="triangl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9856601" y="5505319"/>
                <a:ext cx="1374753" cy="491884"/>
              </a:xfrm>
              <a:custGeom>
                <a:avLst/>
                <a:gdLst>
                  <a:gd name="connsiteX0" fmla="*/ 1374753 w 1374753"/>
                  <a:gd name="connsiteY0" fmla="*/ 485578 h 491884"/>
                  <a:gd name="connsiteX1" fmla="*/ 1090974 w 1374753"/>
                  <a:gd name="connsiteY1" fmla="*/ 479271 h 491884"/>
                  <a:gd name="connsiteX2" fmla="*/ 750439 w 1374753"/>
                  <a:gd name="connsiteY2" fmla="*/ 435128 h 491884"/>
                  <a:gd name="connsiteX3" fmla="*/ 466660 w 1374753"/>
                  <a:gd name="connsiteY3" fmla="*/ 416209 h 491884"/>
                  <a:gd name="connsiteX4" fmla="*/ 283780 w 1374753"/>
                  <a:gd name="connsiteY4" fmla="*/ 315310 h 491884"/>
                  <a:gd name="connsiteX5" fmla="*/ 0 w 1374753"/>
                  <a:gd name="connsiteY5" fmla="*/ 0 h 491884"/>
                  <a:gd name="connsiteX6" fmla="*/ 0 w 1374753"/>
                  <a:gd name="connsiteY6" fmla="*/ 491884 h 491884"/>
                  <a:gd name="connsiteX7" fmla="*/ 1374753 w 1374753"/>
                  <a:gd name="connsiteY7" fmla="*/ 485578 h 49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4753" h="491884">
                    <a:moveTo>
                      <a:pt x="1374753" y="485578"/>
                    </a:moveTo>
                    <a:lnTo>
                      <a:pt x="1090974" y="479271"/>
                    </a:lnTo>
                    <a:lnTo>
                      <a:pt x="750439" y="435128"/>
                    </a:lnTo>
                    <a:lnTo>
                      <a:pt x="466660" y="416209"/>
                    </a:lnTo>
                    <a:lnTo>
                      <a:pt x="283780" y="315310"/>
                    </a:lnTo>
                    <a:lnTo>
                      <a:pt x="0" y="0"/>
                    </a:lnTo>
                    <a:lnTo>
                      <a:pt x="0" y="491884"/>
                    </a:lnTo>
                    <a:lnTo>
                      <a:pt x="1374753" y="485578"/>
                    </a:lnTo>
                    <a:close/>
                  </a:path>
                </a:pathLst>
              </a:custGeom>
              <a:solidFill>
                <a:schemeClr val="accent4">
                  <a:alpha val="81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0130449" y="5434687"/>
                <a:ext cx="1194921" cy="64085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2.5%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617729" y="4597386"/>
              <a:ext cx="1321014" cy="78326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600"/>
                <a:t>95%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5492" y="-1660820"/>
            <a:ext cx="10801350" cy="1325563"/>
          </a:xfrm>
        </p:spPr>
        <p:txBody>
          <a:bodyPr/>
          <a:lstStyle/>
          <a:p>
            <a:r>
              <a:rPr lang="en-US" dirty="0" err="1"/>
              <a:t>Studentized</a:t>
            </a:r>
            <a:r>
              <a:rPr lang="en-US" dirty="0"/>
              <a:t> Bootstrap Confidence Interval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46849" y="1878997"/>
            <a:ext cx="6158364" cy="3505016"/>
            <a:chOff x="261505" y="2842165"/>
            <a:chExt cx="6158364" cy="3505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05" y="3119164"/>
              <a:ext cx="2951018" cy="29510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18946" y="2842165"/>
              <a:ext cx="17924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Population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376" y="5885516"/>
              <a:ext cx="26452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7.6 Billion People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456882" y="2929757"/>
              <a:ext cx="1962987" cy="748146"/>
              <a:chOff x="4654310" y="2900226"/>
              <a:chExt cx="1962987" cy="748146"/>
            </a:xfrm>
          </p:grpSpPr>
          <p:sp>
            <p:nvSpPr>
              <p:cNvPr id="8" name="Freeform 7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 rot="20292917">
              <a:off x="3257753" y="3378106"/>
              <a:ext cx="102784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3356280" y="3562772"/>
              <a:ext cx="942841" cy="375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242" y="235531"/>
            <a:ext cx="215900" cy="444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96" y="5695651"/>
            <a:ext cx="203200" cy="342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8763" y="5556673"/>
            <a:ext cx="252825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statistic</a:t>
            </a:r>
          </a:p>
          <a:p>
            <a:r>
              <a:rPr lang="en-US" dirty="0"/>
              <a:t>(you don’t know this)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8149" y="320029"/>
            <a:ext cx="19062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Sample statistic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502" y="833655"/>
            <a:ext cx="1257300" cy="1257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72802" y="1139139"/>
            <a:ext cx="157927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Standarized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statistic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49" y="-1582688"/>
            <a:ext cx="6770116" cy="230287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639031" y="720190"/>
            <a:ext cx="37321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Compute these using bootstrap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212923" y="4424295"/>
            <a:ext cx="1962987" cy="748146"/>
            <a:chOff x="4654310" y="2900226"/>
            <a:chExt cx="1962987" cy="748146"/>
          </a:xfrm>
        </p:grpSpPr>
        <p:sp>
          <p:nvSpPr>
            <p:cNvPr id="28" name="Freeform 27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183035" y="3337193"/>
            <a:ext cx="1962987" cy="748146"/>
            <a:chOff x="4654310" y="2900226"/>
            <a:chExt cx="1962987" cy="748146"/>
          </a:xfrm>
        </p:grpSpPr>
        <p:sp>
          <p:nvSpPr>
            <p:cNvPr id="33" name="Freeform 32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212923" y="5511397"/>
            <a:ext cx="1962987" cy="748146"/>
            <a:chOff x="4654310" y="2900226"/>
            <a:chExt cx="1962987" cy="748146"/>
          </a:xfrm>
        </p:grpSpPr>
        <p:sp>
          <p:nvSpPr>
            <p:cNvPr id="38" name="Freeform 37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5362715" y="2917276"/>
            <a:ext cx="696584" cy="81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047917" y="2917276"/>
            <a:ext cx="992478" cy="185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753337" y="2974987"/>
            <a:ext cx="1287058" cy="275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80338" y="2876954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46" name="Right Arrow 45"/>
          <p:cNvSpPr/>
          <p:nvPr/>
        </p:nvSpPr>
        <p:spPr>
          <a:xfrm>
            <a:off x="8316912" y="346487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8316912" y="4644856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8316912" y="589449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355" y="2695704"/>
            <a:ext cx="1473200" cy="12573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4233" y="3337193"/>
            <a:ext cx="381000" cy="4445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1065" y="4491301"/>
            <a:ext cx="381000" cy="4445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1065" y="5740937"/>
            <a:ext cx="381000" cy="4445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5555" y="6479641"/>
            <a:ext cx="1016000" cy="304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173" y="6493615"/>
            <a:ext cx="1016000" cy="30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5919" y="1219489"/>
            <a:ext cx="587212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We know how to compute this for some estimators:</a:t>
            </a:r>
          </a:p>
          <a:p>
            <a:r>
              <a:rPr lang="en-US" dirty="0"/>
              <a:t>Example: mean</a:t>
            </a:r>
          </a:p>
        </p:txBody>
      </p:sp>
    </p:spTree>
    <p:extLst>
      <p:ext uri="{BB962C8B-B14F-4D97-AF65-F5344CB8AC3E}">
        <p14:creationId xmlns:p14="http://schemas.microsoft.com/office/powerpoint/2010/main" val="20756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2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1. United States v. </a:t>
            </a:r>
            <a:br>
              <a:rPr lang="en-US" dirty="0"/>
            </a:br>
            <a:r>
              <a:rPr lang="en-US" dirty="0"/>
              <a:t>Kristen Gilbert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(from Cobb and </a:t>
            </a:r>
            <a:r>
              <a:rPr lang="en-US" dirty="0" err="1"/>
              <a:t>Gehlbach</a:t>
            </a:r>
            <a:r>
              <a:rPr lang="en-US" dirty="0"/>
              <a:t>, “Statistics in the Courtroom”, in </a:t>
            </a:r>
            <a:r>
              <a:rPr lang="en-US" i="1" dirty="0"/>
              <a:t>Statistics: A Guide to the Unknown</a:t>
            </a:r>
            <a:r>
              <a:rPr lang="en-US" dirty="0"/>
              <a:t>)</a:t>
            </a:r>
          </a:p>
        </p:txBody>
      </p:sp>
      <p:pic>
        <p:nvPicPr>
          <p:cNvPr id="4" name="Picture 3" descr="Kristen_Gilber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207" y="1490663"/>
            <a:ext cx="13906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2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Suspicions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the mid 1990’s, other </a:t>
            </a:r>
            <a:r>
              <a:rPr lang="en-US" b="1" dirty="0"/>
              <a:t>nurses had become suspicious</a:t>
            </a:r>
          </a:p>
          <a:p>
            <a:r>
              <a:rPr lang="en-US" b="1" dirty="0"/>
              <a:t>Too many </a:t>
            </a:r>
            <a:r>
              <a:rPr lang="en-US" dirty="0"/>
              <a:t>code blue </a:t>
            </a:r>
            <a:r>
              <a:rPr lang="en-US" b="1" dirty="0"/>
              <a:t>calls</a:t>
            </a:r>
            <a:r>
              <a:rPr lang="en-US" dirty="0"/>
              <a:t>, too many </a:t>
            </a:r>
            <a:r>
              <a:rPr lang="en-US" b="1" dirty="0"/>
              <a:t>crises</a:t>
            </a:r>
            <a:r>
              <a:rPr lang="en-US" dirty="0"/>
              <a:t> when Gilbert was on the ward.</a:t>
            </a:r>
          </a:p>
          <a:p>
            <a:r>
              <a:rPr lang="en-US" dirty="0"/>
              <a:t>An initial VA report found that the number of deaths were </a:t>
            </a:r>
            <a:r>
              <a:rPr lang="en-US" b="1" dirty="0"/>
              <a:t>consistent with patterns at other VA hospitals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Why might this be?</a:t>
            </a:r>
          </a:p>
          <a:p>
            <a:r>
              <a:rPr lang="en-US" dirty="0"/>
              <a:t>Hired a statistician to look into the situation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003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3200" y="3001963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00FF"/>
                </a:solidFill>
              </a:rPr>
              <a:t>QUESTION: Were there so many excess deaths when Gilbert was present as to be suspicious in the eyes of science?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709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Table of Counts</a:t>
            </a:r>
          </a:p>
        </p:txBody>
      </p:sp>
      <p:pic>
        <p:nvPicPr>
          <p:cNvPr id="4" name="Content Placeholder 3" descr="GilbertTable.pd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6172" b="-8412"/>
          <a:stretch/>
        </p:blipFill>
        <p:spPr>
          <a:xfrm>
            <a:off x="1945574" y="1"/>
            <a:ext cx="8229600" cy="3400840"/>
          </a:xfrm>
        </p:spPr>
      </p:pic>
      <p:sp>
        <p:nvSpPr>
          <p:cNvPr id="6" name="TextBox 5"/>
          <p:cNvSpPr txBox="1"/>
          <p:nvPr/>
        </p:nvSpPr>
        <p:spPr>
          <a:xfrm>
            <a:off x="757420" y="3731041"/>
            <a:ext cx="244169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(Gil., Death) =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2931" y="5011715"/>
            <a:ext cx="291618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(no Gil., Death) =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62974" y="3731041"/>
            <a:ext cx="201048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(Gil., Life) =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98002" y="5011715"/>
            <a:ext cx="24849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(no Gil., Life) =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9114" y="3484820"/>
            <a:ext cx="2557625" cy="954107"/>
            <a:chOff x="3199114" y="3484820"/>
            <a:chExt cx="2557625" cy="954107"/>
          </a:xfrm>
        </p:grpSpPr>
        <p:grpSp>
          <p:nvGrpSpPr>
            <p:cNvPr id="47" name="Group 46"/>
            <p:cNvGrpSpPr/>
            <p:nvPr/>
          </p:nvGrpSpPr>
          <p:grpSpPr>
            <a:xfrm>
              <a:off x="3199114" y="3484820"/>
              <a:ext cx="979756" cy="954107"/>
              <a:chOff x="3966232" y="3447005"/>
              <a:chExt cx="979756" cy="95410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966232" y="3447005"/>
                <a:ext cx="97975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40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1641</a:t>
                </a:r>
              </a:p>
            </p:txBody>
          </p:sp>
          <p:cxnSp>
            <p:nvCxnSpPr>
              <p:cNvPr id="9" name="Straight Connector 8"/>
              <p:cNvCxnSpPr>
                <a:stCxn id="7" idx="1"/>
                <a:endCxn id="7" idx="3"/>
              </p:cNvCxnSpPr>
              <p:nvPr/>
            </p:nvCxnSpPr>
            <p:spPr>
              <a:xfrm>
                <a:off x="3966232" y="3924059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/>
            <p:nvPr/>
          </p:nvSpPr>
          <p:spPr>
            <a:xfrm>
              <a:off x="4161430" y="3700263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000000"/>
                  </a:solidFill>
                </a:rPr>
                <a:t>= </a:t>
              </a:r>
              <a:r>
                <a:rPr lang="fi-FI" sz="2800" dirty="0">
                  <a:solidFill>
                    <a:srgbClr val="000000"/>
                  </a:solidFill>
                </a:rPr>
                <a:t>0.0244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99114" y="4765494"/>
            <a:ext cx="2557624" cy="954107"/>
            <a:chOff x="3199114" y="4765494"/>
            <a:chExt cx="2557624" cy="954107"/>
          </a:xfrm>
        </p:grpSpPr>
        <p:grpSp>
          <p:nvGrpSpPr>
            <p:cNvPr id="49" name="Group 48"/>
            <p:cNvGrpSpPr/>
            <p:nvPr/>
          </p:nvGrpSpPr>
          <p:grpSpPr>
            <a:xfrm>
              <a:off x="3199114" y="4765494"/>
              <a:ext cx="979756" cy="954107"/>
              <a:chOff x="3657474" y="4765495"/>
              <a:chExt cx="979756" cy="95410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657474" y="4765495"/>
                <a:ext cx="97975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34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1641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3657474" y="5242549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>
              <a:off x="4161429" y="4980937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000000"/>
                  </a:solidFill>
                </a:rPr>
                <a:t>= </a:t>
              </a:r>
              <a:r>
                <a:rPr lang="is-IS" sz="2800" dirty="0">
                  <a:solidFill>
                    <a:srgbClr val="000000"/>
                  </a:solidFill>
                </a:rPr>
                <a:t>0.0207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882978" y="3484820"/>
            <a:ext cx="2519277" cy="954107"/>
            <a:chOff x="8882978" y="3484820"/>
            <a:chExt cx="2519277" cy="954107"/>
          </a:xfrm>
        </p:grpSpPr>
        <p:grpSp>
          <p:nvGrpSpPr>
            <p:cNvPr id="50" name="Group 49"/>
            <p:cNvGrpSpPr/>
            <p:nvPr/>
          </p:nvGrpSpPr>
          <p:grpSpPr>
            <a:xfrm>
              <a:off x="8882978" y="3484820"/>
              <a:ext cx="979756" cy="954107"/>
              <a:chOff x="9926682" y="3512478"/>
              <a:chExt cx="979756" cy="9541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926682" y="3512478"/>
                <a:ext cx="97975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217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1641</a:t>
                </a: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9926682" y="3989532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/>
            <p:cNvSpPr/>
            <p:nvPr/>
          </p:nvSpPr>
          <p:spPr>
            <a:xfrm>
              <a:off x="9806946" y="3700263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000000"/>
                  </a:solidFill>
                </a:rPr>
                <a:t>= </a:t>
              </a:r>
              <a:r>
                <a:rPr lang="is-IS" sz="2800" dirty="0">
                  <a:solidFill>
                    <a:srgbClr val="000000"/>
                  </a:solidFill>
                </a:rPr>
                <a:t>0.1322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882978" y="4765494"/>
            <a:ext cx="2551315" cy="954107"/>
            <a:chOff x="8882978" y="4765494"/>
            <a:chExt cx="2551315" cy="954107"/>
          </a:xfrm>
        </p:grpSpPr>
        <p:grpSp>
          <p:nvGrpSpPr>
            <p:cNvPr id="52" name="Group 51"/>
            <p:cNvGrpSpPr/>
            <p:nvPr/>
          </p:nvGrpSpPr>
          <p:grpSpPr>
            <a:xfrm>
              <a:off x="8882978" y="4765494"/>
              <a:ext cx="979756" cy="954107"/>
              <a:chOff x="10097681" y="4752148"/>
              <a:chExt cx="979756" cy="9541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0097681" y="4752148"/>
                <a:ext cx="97975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1350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1641</a:t>
                </a:r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>
                <a:off x="10097681" y="5229202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/>
            <p:cNvSpPr/>
            <p:nvPr/>
          </p:nvSpPr>
          <p:spPr>
            <a:xfrm>
              <a:off x="9838984" y="4980937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rgbClr val="000000"/>
                  </a:solidFill>
                </a:rPr>
                <a:t>= 0.8227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91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25090"/>
            <a:ext cx="10515600" cy="2851873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719695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23" y="3630468"/>
            <a:ext cx="4356100" cy="138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314" y="5225041"/>
            <a:ext cx="2806700" cy="125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7899" y="5669025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Linearity </a:t>
            </a:r>
            <a:r>
              <a:rPr lang="en-US"/>
              <a:t>of expectation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0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201392" y="4622819"/>
            <a:ext cx="6232901" cy="202115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104364"/>
            <a:ext cx="10801350" cy="1325563"/>
          </a:xfrm>
        </p:spPr>
        <p:txBody>
          <a:bodyPr/>
          <a:lstStyle/>
          <a:p>
            <a:r>
              <a:rPr lang="en-US" dirty="0"/>
              <a:t>A Table of Counts</a:t>
            </a:r>
          </a:p>
        </p:txBody>
      </p:sp>
      <p:pic>
        <p:nvPicPr>
          <p:cNvPr id="4" name="Content Placeholder 3" descr="GilbertTable.pd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6172" b="-8412"/>
          <a:stretch/>
        </p:blipFill>
        <p:spPr>
          <a:xfrm>
            <a:off x="1945574" y="-1425038"/>
            <a:ext cx="8229600" cy="3400840"/>
          </a:xfrm>
        </p:spPr>
      </p:pic>
      <p:sp>
        <p:nvSpPr>
          <p:cNvPr id="6" name="TextBox 5"/>
          <p:cNvSpPr txBox="1"/>
          <p:nvPr/>
        </p:nvSpPr>
        <p:spPr>
          <a:xfrm>
            <a:off x="757420" y="2306002"/>
            <a:ext cx="244169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(Gil., Death) =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2931" y="3479800"/>
            <a:ext cx="291618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(no Gil., Death) =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62974" y="2306002"/>
            <a:ext cx="201048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(Gil., Life) =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98002" y="3479800"/>
            <a:ext cx="24849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(no Gil., Life) =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99114" y="2059781"/>
            <a:ext cx="2557625" cy="954107"/>
            <a:chOff x="3199114" y="2059781"/>
            <a:chExt cx="2557625" cy="954107"/>
          </a:xfrm>
        </p:grpSpPr>
        <p:grpSp>
          <p:nvGrpSpPr>
            <p:cNvPr id="47" name="Group 46"/>
            <p:cNvGrpSpPr/>
            <p:nvPr/>
          </p:nvGrpSpPr>
          <p:grpSpPr>
            <a:xfrm>
              <a:off x="3199114" y="2059781"/>
              <a:ext cx="979756" cy="954107"/>
              <a:chOff x="3966232" y="3447005"/>
              <a:chExt cx="979756" cy="95410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966232" y="3447005"/>
                <a:ext cx="97975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40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1641</a:t>
                </a:r>
              </a:p>
            </p:txBody>
          </p:sp>
          <p:cxnSp>
            <p:nvCxnSpPr>
              <p:cNvPr id="9" name="Straight Connector 8"/>
              <p:cNvCxnSpPr>
                <a:stCxn id="7" idx="1"/>
                <a:endCxn id="7" idx="3"/>
              </p:cNvCxnSpPr>
              <p:nvPr/>
            </p:nvCxnSpPr>
            <p:spPr>
              <a:xfrm>
                <a:off x="3966232" y="3924059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/>
            <p:nvPr/>
          </p:nvSpPr>
          <p:spPr>
            <a:xfrm>
              <a:off x="4161430" y="2275224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000000"/>
                  </a:solidFill>
                </a:rPr>
                <a:t>= </a:t>
              </a:r>
              <a:r>
                <a:rPr lang="fi-FI" sz="2800" dirty="0">
                  <a:solidFill>
                    <a:srgbClr val="000000"/>
                  </a:solidFill>
                </a:rPr>
                <a:t>0.0244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99114" y="3233579"/>
            <a:ext cx="2557624" cy="954107"/>
            <a:chOff x="3199114" y="3233579"/>
            <a:chExt cx="2557624" cy="954107"/>
          </a:xfrm>
        </p:grpSpPr>
        <p:grpSp>
          <p:nvGrpSpPr>
            <p:cNvPr id="49" name="Group 48"/>
            <p:cNvGrpSpPr/>
            <p:nvPr/>
          </p:nvGrpSpPr>
          <p:grpSpPr>
            <a:xfrm>
              <a:off x="3199114" y="3233579"/>
              <a:ext cx="979756" cy="954107"/>
              <a:chOff x="3657474" y="4765495"/>
              <a:chExt cx="979756" cy="95410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657474" y="4765495"/>
                <a:ext cx="97975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34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1641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3657474" y="5242549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>
              <a:off x="4161429" y="3449022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000000"/>
                  </a:solidFill>
                </a:rPr>
                <a:t>= </a:t>
              </a:r>
              <a:r>
                <a:rPr lang="is-IS" sz="2800" dirty="0">
                  <a:solidFill>
                    <a:srgbClr val="000000"/>
                  </a:solidFill>
                </a:rPr>
                <a:t>0.0207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82978" y="2059781"/>
            <a:ext cx="2519277" cy="954107"/>
            <a:chOff x="8882978" y="2059781"/>
            <a:chExt cx="2519277" cy="954107"/>
          </a:xfrm>
        </p:grpSpPr>
        <p:grpSp>
          <p:nvGrpSpPr>
            <p:cNvPr id="50" name="Group 49"/>
            <p:cNvGrpSpPr/>
            <p:nvPr/>
          </p:nvGrpSpPr>
          <p:grpSpPr>
            <a:xfrm>
              <a:off x="8882978" y="2059781"/>
              <a:ext cx="979756" cy="954107"/>
              <a:chOff x="9926682" y="3512478"/>
              <a:chExt cx="979756" cy="9541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926682" y="3512478"/>
                <a:ext cx="97975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217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1641</a:t>
                </a: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9926682" y="3989532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/>
            <p:cNvSpPr/>
            <p:nvPr/>
          </p:nvSpPr>
          <p:spPr>
            <a:xfrm>
              <a:off x="9806946" y="2275224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000000"/>
                  </a:solidFill>
                </a:rPr>
                <a:t>= </a:t>
              </a:r>
              <a:r>
                <a:rPr lang="is-IS" sz="2800" dirty="0">
                  <a:solidFill>
                    <a:srgbClr val="000000"/>
                  </a:solidFill>
                </a:rPr>
                <a:t>0.1322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882978" y="3233579"/>
            <a:ext cx="2551315" cy="954107"/>
            <a:chOff x="8882978" y="3233579"/>
            <a:chExt cx="2551315" cy="954107"/>
          </a:xfrm>
        </p:grpSpPr>
        <p:grpSp>
          <p:nvGrpSpPr>
            <p:cNvPr id="52" name="Group 51"/>
            <p:cNvGrpSpPr/>
            <p:nvPr/>
          </p:nvGrpSpPr>
          <p:grpSpPr>
            <a:xfrm>
              <a:off x="8882978" y="3233579"/>
              <a:ext cx="979756" cy="954107"/>
              <a:chOff x="10097681" y="4752148"/>
              <a:chExt cx="979756" cy="9541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0097681" y="4752148"/>
                <a:ext cx="97975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1350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1641</a:t>
                </a:r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>
                <a:off x="10097681" y="5229202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/>
            <p:cNvSpPr/>
            <p:nvPr/>
          </p:nvSpPr>
          <p:spPr>
            <a:xfrm>
              <a:off x="9838984" y="3449022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rgbClr val="000000"/>
                  </a:solidFill>
                </a:rPr>
                <a:t>= 0.8227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24812" y="4852470"/>
            <a:ext cx="133081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(Gil.) =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62100" y="4622821"/>
            <a:ext cx="2557627" cy="954107"/>
            <a:chOff x="1962100" y="4622821"/>
            <a:chExt cx="2557627" cy="954107"/>
          </a:xfrm>
        </p:grpSpPr>
        <p:grpSp>
          <p:nvGrpSpPr>
            <p:cNvPr id="28" name="Group 27"/>
            <p:cNvGrpSpPr/>
            <p:nvPr/>
          </p:nvGrpSpPr>
          <p:grpSpPr>
            <a:xfrm>
              <a:off x="1962100" y="4622821"/>
              <a:ext cx="979756" cy="954107"/>
              <a:chOff x="3966232" y="3447005"/>
              <a:chExt cx="979756" cy="954107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3966232" y="3447005"/>
                <a:ext cx="97975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257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1641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3966232" y="3924059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2924418" y="4838264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000000"/>
                  </a:solidFill>
                </a:rPr>
                <a:t>= </a:t>
              </a:r>
              <a:r>
                <a:rPr lang="fi-FI" sz="2800" dirty="0">
                  <a:solidFill>
                    <a:srgbClr val="000000"/>
                  </a:solidFill>
                </a:rPr>
                <a:t>0.1566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7957" y="5919521"/>
            <a:ext cx="17876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(Death) =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62100" y="5689872"/>
            <a:ext cx="2557627" cy="954107"/>
            <a:chOff x="1962100" y="5689872"/>
            <a:chExt cx="2557627" cy="954107"/>
          </a:xfrm>
        </p:grpSpPr>
        <p:grpSp>
          <p:nvGrpSpPr>
            <p:cNvPr id="36" name="Group 35"/>
            <p:cNvGrpSpPr/>
            <p:nvPr/>
          </p:nvGrpSpPr>
          <p:grpSpPr>
            <a:xfrm>
              <a:off x="1962100" y="5689872"/>
              <a:ext cx="979756" cy="954107"/>
              <a:chOff x="3966232" y="3447005"/>
              <a:chExt cx="979756" cy="954107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966232" y="3447005"/>
                <a:ext cx="97975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74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1641</a:t>
                </a: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>
                <a:off x="3966232" y="3924059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/>
            <p:cNvSpPr/>
            <p:nvPr/>
          </p:nvSpPr>
          <p:spPr>
            <a:xfrm>
              <a:off x="2924418" y="5905315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000000"/>
                  </a:solidFill>
                </a:rPr>
                <a:t>= </a:t>
              </a:r>
              <a:r>
                <a:rPr lang="is-IS" sz="2800" dirty="0">
                  <a:solidFill>
                    <a:srgbClr val="000000"/>
                  </a:solidFill>
                </a:rPr>
                <a:t>0.0451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828549" y="4838264"/>
            <a:ext cx="263886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(Death | Gil.) =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528910" y="4622821"/>
            <a:ext cx="2557627" cy="954107"/>
            <a:chOff x="8528910" y="4622821"/>
            <a:chExt cx="2557627" cy="954107"/>
          </a:xfrm>
        </p:grpSpPr>
        <p:grpSp>
          <p:nvGrpSpPr>
            <p:cNvPr id="41" name="Group 40"/>
            <p:cNvGrpSpPr/>
            <p:nvPr/>
          </p:nvGrpSpPr>
          <p:grpSpPr>
            <a:xfrm>
              <a:off x="8528910" y="4622821"/>
              <a:ext cx="979756" cy="954107"/>
              <a:chOff x="3966232" y="3447005"/>
              <a:chExt cx="979756" cy="954107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065618" y="3447005"/>
                <a:ext cx="78098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40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257</a:t>
                </a:r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>
                <a:off x="3966232" y="3924059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9491228" y="4838264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000000"/>
                  </a:solidFill>
                </a:rPr>
                <a:t>= </a:t>
              </a:r>
              <a:r>
                <a:rPr lang="is-IS" sz="2800" dirty="0">
                  <a:solidFill>
                    <a:srgbClr val="000000"/>
                  </a:solidFill>
                </a:rPr>
                <a:t>0.1556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358737" y="5823149"/>
            <a:ext cx="311335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(Death </a:t>
            </a:r>
            <a:r>
              <a:rPr lang="en-US" sz="2400"/>
              <a:t>| no Gil</a:t>
            </a:r>
            <a:r>
              <a:rPr lang="en-US" sz="2400" dirty="0"/>
              <a:t>.) =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528910" y="5607706"/>
            <a:ext cx="2557627" cy="954107"/>
            <a:chOff x="8528910" y="5607706"/>
            <a:chExt cx="2557627" cy="954107"/>
          </a:xfrm>
        </p:grpSpPr>
        <p:grpSp>
          <p:nvGrpSpPr>
            <p:cNvPr id="57" name="Group 56"/>
            <p:cNvGrpSpPr/>
            <p:nvPr/>
          </p:nvGrpSpPr>
          <p:grpSpPr>
            <a:xfrm>
              <a:off x="8528910" y="5607706"/>
              <a:ext cx="979756" cy="954107"/>
              <a:chOff x="3966232" y="3447005"/>
              <a:chExt cx="979756" cy="95410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3966232" y="3447005"/>
                <a:ext cx="979755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34</a:t>
                </a:r>
              </a:p>
              <a:p>
                <a:pPr lvl="0" algn="ctr"/>
                <a:r>
                  <a:rPr lang="en-US" sz="2800" dirty="0">
                    <a:solidFill>
                      <a:srgbClr val="000000"/>
                    </a:solidFill>
                  </a:rPr>
                  <a:t>1384</a:t>
                </a: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3966232" y="3924059"/>
                <a:ext cx="9797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/>
            <p:cNvSpPr/>
            <p:nvPr/>
          </p:nvSpPr>
          <p:spPr>
            <a:xfrm>
              <a:off x="9491228" y="5823149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000000"/>
                  </a:solidFill>
                </a:rPr>
                <a:t>= 0.0246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49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/>
      <p:bldP spid="40" grpId="0"/>
      <p:bldP spid="5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140" y="2246207"/>
            <a:ext cx="11633860" cy="1327324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0000FF"/>
                </a:solidFill>
              </a:rPr>
              <a:t>QUESTION: Was she just unlucky? 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352559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92075"/>
            <a:ext cx="10801350" cy="1325563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7639"/>
            <a:ext cx="10515600" cy="52117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Null Model</a:t>
            </a:r>
            <a:r>
              <a:rPr lang="en-US" dirty="0"/>
              <a:t>: Probability model for explaining the chance process for generating the data</a:t>
            </a:r>
          </a:p>
          <a:p>
            <a:r>
              <a:rPr lang="en-US" b="1" dirty="0"/>
              <a:t>Test Statistic</a:t>
            </a:r>
            <a:r>
              <a:rPr lang="en-US" dirty="0"/>
              <a:t>: summary of data, under the null model it has a sampling distribution</a:t>
            </a:r>
          </a:p>
          <a:p>
            <a:r>
              <a:rPr lang="en-US" b="1" dirty="0"/>
              <a:t>Null Hypothesis</a:t>
            </a:r>
            <a:r>
              <a:rPr lang="en-US" dirty="0"/>
              <a:t>: What is expected is due to chance variability described by the null model.</a:t>
            </a:r>
          </a:p>
          <a:p>
            <a:r>
              <a:rPr lang="en-US" b="1" dirty="0"/>
              <a:t>Alternative Hypothesis:</a:t>
            </a:r>
            <a:r>
              <a:rPr lang="en-US" dirty="0"/>
              <a:t> The alternative to the null hypothesis</a:t>
            </a:r>
            <a:r>
              <a:rPr lang="en-US" b="1" dirty="0"/>
              <a:t>.  </a:t>
            </a:r>
            <a:r>
              <a:rPr lang="en-US" dirty="0"/>
              <a:t>This may be a simple as “The difference is real”.</a:t>
            </a:r>
          </a:p>
          <a:p>
            <a:r>
              <a:rPr lang="en-US" b="1" dirty="0"/>
              <a:t>p-value</a:t>
            </a:r>
            <a:r>
              <a:rPr lang="en-US" dirty="0"/>
              <a:t>: Chance of an outcome at least as rare as the one observed, </a:t>
            </a:r>
            <a:r>
              <a:rPr lang="en-US" i="1" dirty="0"/>
              <a:t>under the assumptions of the null model.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6838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(Alternative) Hypothesis: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The number of deaths on a shift depends on whether Gilbert is present</a:t>
            </a:r>
          </a:p>
          <a:p>
            <a:r>
              <a:rPr lang="en-US" b="1" dirty="0"/>
              <a:t>Null Hypothesis:</a:t>
            </a:r>
          </a:p>
          <a:p>
            <a:pPr lvl="1"/>
            <a:r>
              <a:rPr lang="en-US" i="1" dirty="0"/>
              <a:t>The number of deaths is independent of whether Gilbert is present</a:t>
            </a:r>
            <a:endParaRPr lang="en-US" b="1" dirty="0"/>
          </a:p>
          <a:p>
            <a:r>
              <a:rPr lang="en-US" b="1" dirty="0"/>
              <a:t>Null Model:     P</a:t>
            </a:r>
            <a:r>
              <a:rPr lang="en-US" dirty="0"/>
              <a:t>(Death | Gil.) = </a:t>
            </a:r>
            <a:r>
              <a:rPr lang="en-US" b="1" dirty="0"/>
              <a:t>P</a:t>
            </a:r>
            <a:r>
              <a:rPr lang="en-US" dirty="0"/>
              <a:t>(Death)</a:t>
            </a:r>
            <a:endParaRPr lang="en-US" b="1" dirty="0"/>
          </a:p>
          <a:p>
            <a:pPr lvl="1"/>
            <a:r>
              <a:rPr lang="en-US" sz="2500" dirty="0"/>
              <a:t>Sample 257 shifts from </a:t>
            </a:r>
            <a:r>
              <a:rPr lang="en-US" sz="2800" b="1" dirty="0"/>
              <a:t>P</a:t>
            </a:r>
            <a:r>
              <a:rPr lang="en-US" sz="2800" dirty="0"/>
              <a:t>(Death) </a:t>
            </a:r>
            <a:r>
              <a:rPr lang="en-US" sz="2500" dirty="0"/>
              <a:t>to simulate Gilbert’s shifts from the null hypothesis.</a:t>
            </a:r>
          </a:p>
          <a:p>
            <a:r>
              <a:rPr lang="en-US" b="1" dirty="0"/>
              <a:t>Test Statistic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Number of deaths on each shift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P(at</a:t>
            </a:r>
            <a:r>
              <a:rPr lang="en-US" dirty="0"/>
              <a:t> least 40) &lt; 1 in a trillion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060" y="1742440"/>
            <a:ext cx="11201400" cy="5346699"/>
          </a:xfrm>
        </p:spPr>
      </p:pic>
      <p:sp>
        <p:nvSpPr>
          <p:cNvPr id="3" name="Rectangle 2"/>
          <p:cNvSpPr/>
          <p:nvPr/>
        </p:nvSpPr>
        <p:spPr>
          <a:xfrm>
            <a:off x="8492490" y="5715000"/>
            <a:ext cx="1154430" cy="94869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72715" y="5345668"/>
            <a:ext cx="259398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Area under the curve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74160" y="1416984"/>
            <a:ext cx="8083550" cy="2677656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Population with 1641 records.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2800" dirty="0"/>
              <a:t>74 have the value 1 (death) 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2800" dirty="0"/>
              <a:t>1567 are 0.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Sample 257 times, to create Gilbert’s shifts.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sum is the number of deaths on Gilbert’s shift.</a:t>
            </a:r>
          </a:p>
        </p:txBody>
      </p:sp>
    </p:spTree>
    <p:extLst>
      <p:ext uri="{BB962C8B-B14F-4D97-AF65-F5344CB8AC3E}">
        <p14:creationId xmlns:p14="http://schemas.microsoft.com/office/powerpoint/2010/main" val="105737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Gilbert’s presence and death on a shift are independent</a:t>
            </a:r>
          </a:p>
          <a:p>
            <a:r>
              <a:rPr lang="en-US" dirty="0"/>
              <a:t>Under this model for generating the data, what is the chance we would see an outcome as extreme as the one that we saw?</a:t>
            </a:r>
          </a:p>
          <a:p>
            <a:r>
              <a:rPr lang="en-US" dirty="0"/>
              <a:t>The chance is so rare that we reject the model of independence. </a:t>
            </a:r>
          </a:p>
        </p:txBody>
      </p:sp>
    </p:spTree>
    <p:extLst>
      <p:ext uri="{BB962C8B-B14F-4D97-AF65-F5344CB8AC3E}">
        <p14:creationId xmlns:p14="http://schemas.microsoft.com/office/powerpoint/2010/main" val="13230223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T/F Statements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9610" y="1485900"/>
            <a:ext cx="11003280" cy="4892039"/>
          </a:xfrm>
        </p:spPr>
        <p:txBody>
          <a:bodyPr>
            <a:noAutofit/>
          </a:bodyPr>
          <a:lstStyle/>
          <a:p>
            <a:r>
              <a:rPr lang="en-US" sz="2000" dirty="0"/>
              <a:t>The chance is less than 1 in a trillion that Gilbert is innocent.</a:t>
            </a:r>
          </a:p>
          <a:p>
            <a:pPr lvl="1"/>
            <a:r>
              <a:rPr lang="en-US" sz="1800" b="1" dirty="0"/>
              <a:t>False! </a:t>
            </a:r>
            <a:r>
              <a:rPr lang="en-US" sz="1800" b="1" dirty="0">
                <a:sym typeface="Wingdings"/>
              </a:rPr>
              <a:t> Prosecutors Fallacy</a:t>
            </a:r>
          </a:p>
          <a:p>
            <a:pPr lvl="2"/>
            <a:r>
              <a:rPr lang="en-US" sz="1600" b="1" dirty="0">
                <a:sym typeface="Wingdings"/>
              </a:rPr>
              <a:t>We calculated: </a:t>
            </a:r>
            <a:r>
              <a:rPr lang="en-US" sz="1600" dirty="0">
                <a:sym typeface="Wingdings"/>
              </a:rPr>
              <a:t>the probability of seeing 40 or more deaths assuming the chance of death is independent of her presence </a:t>
            </a:r>
          </a:p>
          <a:p>
            <a:pPr lvl="3"/>
            <a:r>
              <a:rPr lang="en-US" sz="1400" dirty="0">
                <a:sym typeface="Wingdings"/>
              </a:rPr>
              <a:t>Independence is a </a:t>
            </a:r>
            <a:r>
              <a:rPr lang="mr-IN" sz="1400" dirty="0">
                <a:sym typeface="Wingdings"/>
              </a:rPr>
              <a:t>…</a:t>
            </a:r>
            <a:r>
              <a:rPr lang="en-US" sz="1400" dirty="0">
                <a:sym typeface="Wingdings"/>
              </a:rPr>
              <a:t> proxy for innocence </a:t>
            </a:r>
            <a:endParaRPr lang="en-US" sz="1400" b="1" dirty="0">
              <a:sym typeface="Wingdings"/>
            </a:endParaRPr>
          </a:p>
          <a:p>
            <a:pPr lvl="2"/>
            <a:r>
              <a:rPr lang="en-US" sz="1600" b="1" dirty="0">
                <a:sym typeface="Wingdings"/>
              </a:rPr>
              <a:t>Prosecutors Fallacy: </a:t>
            </a:r>
            <a:r>
              <a:rPr lang="en-US" sz="1600" i="1" dirty="0">
                <a:sym typeface="Wingdings"/>
              </a:rPr>
              <a:t>small probability that she is innocent </a:t>
            </a:r>
            <a:endParaRPr lang="en-US" sz="1600" i="1" dirty="0"/>
          </a:p>
          <a:p>
            <a:r>
              <a:rPr lang="en-US" sz="2000" dirty="0"/>
              <a:t>Gilbert was not assigned to her shifts at random so this probability calculation is flawed</a:t>
            </a:r>
          </a:p>
          <a:p>
            <a:pPr lvl="1"/>
            <a:r>
              <a:rPr lang="en-US" sz="1800" b="1" dirty="0"/>
              <a:t>False! </a:t>
            </a:r>
            <a:r>
              <a:rPr lang="en-US" sz="1800" b="1" dirty="0">
                <a:sym typeface="Wingdings"/>
              </a:rPr>
              <a:t> We assumed independence and then tested if we had made those assumptions if we would have seen this data.</a:t>
            </a:r>
            <a:r>
              <a:rPr lang="en-US" sz="1800" dirty="0"/>
              <a:t> </a:t>
            </a:r>
          </a:p>
          <a:p>
            <a:r>
              <a:rPr lang="en-US" sz="2000" dirty="0"/>
              <a:t>The probability is so small that we’re sure Gilbert’s shifts are not independent of whether or not there was a death, but that doesn’t prove she’s guilty. There could be other explanations.</a:t>
            </a:r>
          </a:p>
          <a:p>
            <a:pPr lvl="1"/>
            <a:r>
              <a:rPr lang="en-US" sz="1800" b="1" dirty="0"/>
              <a:t>True </a:t>
            </a:r>
            <a:r>
              <a:rPr lang="en-US" sz="1800" b="1" dirty="0">
                <a:sym typeface="Wingdings"/>
              </a:rPr>
              <a:t> We have evidence to reject the null hypothesis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58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P-Hacking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kinds of hacking that</a:t>
            </a:r>
            <a:r>
              <a:rPr lang="mr-IN" dirty="0"/>
              <a:t>’</a:t>
            </a:r>
            <a:r>
              <a:rPr lang="en-US" dirty="0"/>
              <a:t>s not cool</a:t>
            </a:r>
          </a:p>
        </p:txBody>
      </p:sp>
    </p:spTree>
    <p:extLst>
      <p:ext uri="{BB962C8B-B14F-4D97-AF65-F5344CB8AC3E}">
        <p14:creationId xmlns:p14="http://schemas.microsoft.com/office/powerpoint/2010/main" val="36228305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2695" cy="6858000"/>
          </a:xfrm>
          <a:prstGeom prst="rect">
            <a:avLst/>
          </a:prstGeom>
          <a:effectLst>
            <a:softEdge rad="266700"/>
          </a:effectLst>
        </p:spPr>
      </p:pic>
      <p:sp>
        <p:nvSpPr>
          <p:cNvPr id="6" name="TextBox 5"/>
          <p:cNvSpPr txBox="1"/>
          <p:nvPr/>
        </p:nvSpPr>
        <p:spPr>
          <a:xfrm>
            <a:off x="5086350" y="320040"/>
            <a:ext cx="5669280" cy="415498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The first principle is that you must </a:t>
            </a:r>
            <a:r>
              <a:rPr lang="en-US" sz="44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not </a:t>
            </a:r>
            <a:br>
              <a:rPr lang="en-US" sz="44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fool </a:t>
            </a:r>
            <a:r>
              <a:rPr lang="en-US" sz="44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yourself</a:t>
            </a:r>
            <a:r>
              <a:rPr lang="en-US" sz="44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, </a:t>
            </a:r>
            <a:br>
              <a:rPr lang="en-US" sz="44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and </a:t>
            </a:r>
            <a:r>
              <a:rPr lang="en-US" sz="44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you are the </a:t>
            </a:r>
            <a:r>
              <a:rPr lang="en-US" sz="44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easiest person too fool.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2695" y="5280660"/>
            <a:ext cx="2807179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Richard Feynman</a:t>
            </a:r>
          </a:p>
          <a:p>
            <a:r>
              <a:rPr lang="en-US" sz="2400" dirty="0">
                <a:solidFill>
                  <a:schemeClr val="bg1"/>
                </a:solidFill>
              </a:rPr>
              <a:t>1918-1988</a:t>
            </a:r>
          </a:p>
        </p:txBody>
      </p:sp>
    </p:spTree>
    <p:extLst>
      <p:ext uri="{BB962C8B-B14F-4D97-AF65-F5344CB8AC3E}">
        <p14:creationId xmlns:p14="http://schemas.microsoft.com/office/powerpoint/2010/main" val="36307213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320675"/>
            <a:ext cx="3790950" cy="4594225"/>
          </a:xfrm>
        </p:spPr>
        <p:txBody>
          <a:bodyPr>
            <a:normAutofit/>
          </a:bodyPr>
          <a:lstStyle/>
          <a:p>
            <a:pPr algn="r"/>
            <a:r>
              <a:rPr lang="en-US"/>
              <a:t>P-Hacking </a:t>
            </a:r>
            <a:br>
              <a:rPr lang="en-US"/>
            </a:br>
            <a:r>
              <a:rPr lang="en-US"/>
              <a:t>according </a:t>
            </a:r>
            <a:br>
              <a:rPr lang="en-US"/>
            </a:br>
            <a:r>
              <a:rPr lang="en-US"/>
              <a:t>to the</a:t>
            </a:r>
            <a:br>
              <a:rPr lang="en-US"/>
            </a:br>
            <a:r>
              <a:rPr lang="en-US"/>
              <a:t>Urban </a:t>
            </a:r>
            <a:br>
              <a:rPr lang="en-US"/>
            </a:br>
            <a:r>
              <a:rPr lang="en-US"/>
              <a:t>Dictionary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30" y="265112"/>
            <a:ext cx="7518400" cy="295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30" y="3224212"/>
            <a:ext cx="7188200" cy="35179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51809" y="5577840"/>
            <a:ext cx="3504621" cy="411480"/>
            <a:chOff x="951809" y="5577840"/>
            <a:chExt cx="3504621" cy="411480"/>
          </a:xfrm>
        </p:grpSpPr>
        <p:sp>
          <p:nvSpPr>
            <p:cNvPr id="7" name="Right Arrow 6"/>
            <p:cNvSpPr/>
            <p:nvPr/>
          </p:nvSpPr>
          <p:spPr>
            <a:xfrm>
              <a:off x="4010660" y="5577840"/>
              <a:ext cx="445770" cy="411480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1809" y="5598914"/>
              <a:ext cx="305885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This </a:t>
              </a:r>
              <a:r>
                <a:rPr lang="en-US"/>
                <a:t>is sometimes disputed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11975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25701</TotalTime>
  <Words>4451</Words>
  <Application>Microsoft Macintosh PowerPoint</Application>
  <PresentationFormat>Widescreen</PresentationFormat>
  <Paragraphs>1234</Paragraphs>
  <Slides>117</Slides>
  <Notes>32</Notes>
  <HiddenSlides>12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5" baseType="lpstr">
      <vt:lpstr>Heiti SC Light</vt:lpstr>
      <vt:lpstr>Arial</vt:lpstr>
      <vt:lpstr>Calibri</vt:lpstr>
      <vt:lpstr>Century Gothic</vt:lpstr>
      <vt:lpstr>Comic Sans MS</vt:lpstr>
      <vt:lpstr>Consolas</vt:lpstr>
      <vt:lpstr>Corbel</vt:lpstr>
      <vt:lpstr>Gill Sans Light</vt:lpstr>
      <vt:lpstr>Helvetica Neue</vt:lpstr>
      <vt:lpstr>Helvetica Neue Light</vt:lpstr>
      <vt:lpstr>Helvetica Neue Regular</vt:lpstr>
      <vt:lpstr>Mangal</vt:lpstr>
      <vt:lpstr>Monaco</vt:lpstr>
      <vt:lpstr>Times</vt:lpstr>
      <vt:lpstr>Wingdings</vt:lpstr>
      <vt:lpstr>2_Office Theme</vt:lpstr>
      <vt:lpstr>1_Office Theme</vt:lpstr>
      <vt:lpstr>Equation</vt:lpstr>
      <vt:lpstr>PowerPoint Presentation</vt:lpstr>
      <vt:lpstr>Expectations and Variance of Random Variables</vt:lpstr>
      <vt:lpstr>The Expected Value</vt:lpstr>
      <vt:lpstr>The Variance</vt:lpstr>
      <vt:lpstr>The Variance</vt:lpstr>
      <vt:lpstr>The Variance</vt:lpstr>
      <vt:lpstr>The Variance</vt:lpstr>
      <vt:lpstr>0,1 Random Variable (Bernoulli)</vt:lpstr>
      <vt:lpstr>Sample Mean is a Random Variable</vt:lpstr>
      <vt:lpstr>Sample Mean is a Random Variable</vt:lpstr>
      <vt:lpstr>Sample Mean is a Random Variable</vt:lpstr>
      <vt:lpstr>Sample Mean is a Random Variable</vt:lpstr>
      <vt:lpstr>Sample Mean is a Random Variable</vt:lpstr>
      <vt:lpstr>Sample Mean is a Random Variable</vt:lpstr>
      <vt:lpstr>Bias and Variance of Sample Mean</vt:lpstr>
      <vt:lpstr>Least Squares Linear </vt:lpstr>
      <vt:lpstr>Kleiber’s Equation and the Spherical Cat</vt:lpstr>
      <vt:lpstr>Formulas for the minimizing values:        </vt:lpstr>
      <vt:lpstr>Example Correlations for data with positive linear association (SDs = 1)</vt:lpstr>
      <vt:lpstr>Recalling Notation</vt:lpstr>
      <vt:lpstr>The Linear Regression Model</vt:lpstr>
      <vt:lpstr>Model Estimation Goal</vt:lpstr>
      <vt:lpstr>Geometric Approach</vt:lpstr>
      <vt:lpstr>Vector Calculus and  Least Squares Linear Reg.</vt:lpstr>
      <vt:lpstr>PowerPoint Presentation</vt:lpstr>
      <vt:lpstr>PowerPoint Presentation</vt:lpstr>
      <vt:lpstr>Matrix Calculus</vt:lpstr>
      <vt:lpstr>Adding a Bias (Intercept)</vt:lpstr>
      <vt:lpstr>Feature Engineering</vt:lpstr>
      <vt:lpstr>Recap:</vt:lpstr>
      <vt:lpstr>One Hot Encoding (dummy encoding)</vt:lpstr>
      <vt:lpstr>PowerPoint Presentation</vt:lpstr>
      <vt:lpstr>PowerPoint Presentation</vt:lpstr>
      <vt:lpstr>Introducing Non-linear Feature Functions</vt:lpstr>
      <vt:lpstr>Choice Features and our Goal</vt:lpstr>
      <vt:lpstr>Overfitting, Cross Validation, and the Bias-Variance Tradeoff</vt:lpstr>
      <vt:lpstr>Fundamental Challenges in Learning?</vt:lpstr>
      <vt:lpstr>Fundamental Challenges in Learning?</vt:lpstr>
      <vt:lpstr>Bias </vt:lpstr>
      <vt:lpstr>Observation Variance</vt:lpstr>
      <vt:lpstr>Estimated Model Variance</vt:lpstr>
      <vt:lpstr>The Bias-Variance Tradeoff</vt:lpstr>
      <vt:lpstr>Analysis of Squared Error</vt:lpstr>
      <vt:lpstr>PowerPoint Presentation</vt:lpstr>
      <vt:lpstr>Training vs Test Error</vt:lpstr>
      <vt:lpstr>Train-Test Split &amp; Cross Validation</vt:lpstr>
      <vt:lpstr>Regularization Parametrically Controlling the  Model Complexity</vt:lpstr>
      <vt:lpstr>Basic Idea of Regularization</vt:lpstr>
      <vt:lpstr>The Regularization Function R(θ)</vt:lpstr>
      <vt:lpstr>Common Regularization Functions</vt:lpstr>
      <vt:lpstr>Regularization and Norm Balls</vt:lpstr>
      <vt:lpstr>PowerPoint Presentation</vt:lpstr>
      <vt:lpstr>Standardization and the Intercept Term</vt:lpstr>
      <vt:lpstr>Determining the Optimal 𝜆 </vt:lpstr>
      <vt:lpstr>Determining the Optimal 𝜆 </vt:lpstr>
      <vt:lpstr>Classification</vt:lpstr>
      <vt:lpstr>Taxonomy of Machine Learning</vt:lpstr>
      <vt:lpstr>PowerPoint Presentation</vt:lpstr>
      <vt:lpstr>Zero-One Loss</vt:lpstr>
      <vt:lpstr>Class Imbalance</vt:lpstr>
      <vt:lpstr>Error Rates</vt:lpstr>
      <vt:lpstr>Confusion Matrix</vt:lpstr>
      <vt:lpstr>Logistic Regression</vt:lpstr>
      <vt:lpstr>Logistic Function and the Log Odds</vt:lpstr>
      <vt:lpstr>Linearly Separable Data</vt:lpstr>
      <vt:lpstr>Loss Function</vt:lpstr>
      <vt:lpstr>Loss Function</vt:lpstr>
      <vt:lpstr>Loss Function</vt:lpstr>
      <vt:lpstr>The Loss for Logistic Regression</vt:lpstr>
      <vt:lpstr>Logistic Loss Function</vt:lpstr>
      <vt:lpstr>Gradient Descent Intuition</vt:lpstr>
      <vt:lpstr>PowerPoint Presentation</vt:lpstr>
      <vt:lpstr>Multiclass (more than 2) Classification</vt:lpstr>
      <vt:lpstr>Monte Carlo Sampling &amp; the Bootstrap</vt:lpstr>
      <vt:lpstr>       has a probability mass function</vt:lpstr>
      <vt:lpstr>The Distribution of an Estimator</vt:lpstr>
      <vt:lpstr>Central Limit Theorem</vt:lpstr>
      <vt:lpstr>Law of Large Numbers</vt:lpstr>
      <vt:lpstr>Bootstrap the Distribution of an Estimator</vt:lpstr>
      <vt:lpstr>Bootstrap the Distribution of an Estimator</vt:lpstr>
      <vt:lpstr>Boot Strap Confidence Interval</vt:lpstr>
      <vt:lpstr>Studentized Bootstrap Confidence Interval</vt:lpstr>
      <vt:lpstr>Studentized Bootstrap Confidence Interval</vt:lpstr>
      <vt:lpstr>Studentized Bootstrap Confidence Interval</vt:lpstr>
      <vt:lpstr>Hypothesis Testing</vt:lpstr>
      <vt:lpstr> 1. United States v.  Kristen Gilbert</vt:lpstr>
      <vt:lpstr>Suspicions</vt:lpstr>
      <vt:lpstr>QUESTION: Were there so many excess deaths when Gilbert was present as to be suspicious in the eyes of science? </vt:lpstr>
      <vt:lpstr>A Table of Counts</vt:lpstr>
      <vt:lpstr>A Table of Counts</vt:lpstr>
      <vt:lpstr>QUESTION: Was she just unlucky?  </vt:lpstr>
      <vt:lpstr>Hypothesis Testing</vt:lpstr>
      <vt:lpstr>Hypothesis Testing</vt:lpstr>
      <vt:lpstr>P(at least 40) &lt; 1 in a trillion</vt:lpstr>
      <vt:lpstr>Hypothesis Test</vt:lpstr>
      <vt:lpstr>T/F Statements</vt:lpstr>
      <vt:lpstr>P-Hacking</vt:lpstr>
      <vt:lpstr>PowerPoint Presentation</vt:lpstr>
      <vt:lpstr>P-Hacking  according  to the Urban  Dictionary</vt:lpstr>
      <vt:lpstr>How to fool yourself </vt:lpstr>
      <vt:lpstr>More ways to fool you</vt:lpstr>
      <vt:lpstr>Multiple Hypothesis Testing</vt:lpstr>
      <vt:lpstr>Multiple Hypothesis Testing</vt:lpstr>
      <vt:lpstr>Big </vt:lpstr>
      <vt:lpstr>PowerPoint Presentation</vt:lpstr>
      <vt:lpstr>The Star Schema</vt:lpstr>
      <vt:lpstr>Multidimensional Data Model</vt:lpstr>
      <vt:lpstr>Which schema illustration would best organize this data?</vt:lpstr>
      <vt:lpstr>PowerPoint Presentation</vt:lpstr>
      <vt:lpstr>How do we store and compute on  large unstructured datasets</vt:lpstr>
      <vt:lpstr>Fault Tolerant Distributed File Systems (e.g., HDFS)</vt:lpstr>
      <vt:lpstr>Fault Tolerant Distributed File Systems (e.g., HDFS)</vt:lpstr>
      <vt:lpstr>The Map Reduce Abstraction</vt:lpstr>
      <vt:lpstr>Key properties of Map And Reduce</vt:lpstr>
      <vt:lpstr>Ethics and A/B testing</vt:lpstr>
      <vt:lpstr>Data Science Life Cycle</vt:lpstr>
      <vt:lpstr>Good luck!!!!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Fernando Perez</cp:lastModifiedBy>
  <cp:revision>633</cp:revision>
  <cp:lastPrinted>2017-12-07T16:28:11Z</cp:lastPrinted>
  <dcterms:created xsi:type="dcterms:W3CDTF">2016-10-21T21:56:42Z</dcterms:created>
  <dcterms:modified xsi:type="dcterms:W3CDTF">2018-05-03T17:56:05Z</dcterms:modified>
</cp:coreProperties>
</file>